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notesSlides/notesSlide24.xml" ContentType="application/vnd.openxmlformats-officedocument.presentationml.notesSlide+xml"/>
  <Override PartName="/ppt/theme/themeOverride25.xml" ContentType="application/vnd.openxmlformats-officedocument.themeOverride+xml"/>
  <Override PartName="/ppt/notesSlides/notesSlide25.xml" ContentType="application/vnd.openxmlformats-officedocument.presentationml.notesSlide+xml"/>
  <Override PartName="/ppt/theme/themeOverride26.xml" ContentType="application/vnd.openxmlformats-officedocument.themeOverride+xml"/>
  <Override PartName="/ppt/notesSlides/notesSlide26.xml" ContentType="application/vnd.openxmlformats-officedocument.presentationml.notesSlide+xml"/>
  <Override PartName="/ppt/theme/themeOverride27.xml" ContentType="application/vnd.openxmlformats-officedocument.themeOverride+xml"/>
  <Override PartName="/ppt/notesSlides/notesSlide27.xml" ContentType="application/vnd.openxmlformats-officedocument.presentationml.notesSlide+xml"/>
  <Override PartName="/ppt/theme/themeOverride28.xml" ContentType="application/vnd.openxmlformats-officedocument.themeOverride+xml"/>
  <Override PartName="/ppt/notesSlides/notesSlide28.xml" ContentType="application/vnd.openxmlformats-officedocument.presentationml.notesSlide+xml"/>
  <Override PartName="/ppt/theme/themeOverride29.xml" ContentType="application/vnd.openxmlformats-officedocument.themeOverride+xml"/>
  <Override PartName="/ppt/notesSlides/notesSlide29.xml" ContentType="application/vnd.openxmlformats-officedocument.presentationml.notesSlide+xml"/>
  <Override PartName="/ppt/theme/themeOverride30.xml" ContentType="application/vnd.openxmlformats-officedocument.themeOverride+xml"/>
  <Override PartName="/ppt/notesSlides/notesSlide30.xml" ContentType="application/vnd.openxmlformats-officedocument.presentationml.notesSlide+xml"/>
  <Override PartName="/ppt/theme/themeOverride31.xml" ContentType="application/vnd.openxmlformats-officedocument.themeOverride+xml"/>
  <Override PartName="/ppt/notesSlides/notesSlide31.xml" ContentType="application/vnd.openxmlformats-officedocument.presentationml.notesSlide+xml"/>
  <Override PartName="/ppt/theme/themeOverride32.xml" ContentType="application/vnd.openxmlformats-officedocument.themeOverride+xml"/>
  <Override PartName="/ppt/notesSlides/notesSlide32.xml" ContentType="application/vnd.openxmlformats-officedocument.presentationml.notesSlide+xml"/>
  <Override PartName="/ppt/theme/themeOverride33.xml" ContentType="application/vnd.openxmlformats-officedocument.themeOverride+xml"/>
  <Override PartName="/ppt/notesSlides/notesSlide33.xml" ContentType="application/vnd.openxmlformats-officedocument.presentationml.notesSlide+xml"/>
  <Override PartName="/ppt/theme/themeOverride34.xml" ContentType="application/vnd.openxmlformats-officedocument.themeOverride+xml"/>
  <Override PartName="/ppt/notesSlides/notesSlide34.xml" ContentType="application/vnd.openxmlformats-officedocument.presentationml.notesSlide+xml"/>
  <Override PartName="/ppt/theme/themeOverride35.xml" ContentType="application/vnd.openxmlformats-officedocument.themeOverride+xml"/>
  <Override PartName="/ppt/notesSlides/notesSlide35.xml" ContentType="application/vnd.openxmlformats-officedocument.presentationml.notesSlide+xml"/>
  <Override PartName="/ppt/theme/themeOverride36.xml" ContentType="application/vnd.openxmlformats-officedocument.themeOverride+xml"/>
  <Override PartName="/ppt/notesSlides/notesSlide36.xml" ContentType="application/vnd.openxmlformats-officedocument.presentationml.notesSlide+xml"/>
  <Override PartName="/ppt/theme/themeOverride37.xml" ContentType="application/vnd.openxmlformats-officedocument.themeOverride+xml"/>
  <Override PartName="/ppt/notesSlides/notesSlide37.xml" ContentType="application/vnd.openxmlformats-officedocument.presentationml.notesSlide+xml"/>
  <Override PartName="/ppt/theme/themeOverride38.xml" ContentType="application/vnd.openxmlformats-officedocument.themeOverride+xml"/>
  <Override PartName="/ppt/notesSlides/notesSlide38.xml" ContentType="application/vnd.openxmlformats-officedocument.presentationml.notesSlide+xml"/>
  <Override PartName="/ppt/theme/themeOverride39.xml" ContentType="application/vnd.openxmlformats-officedocument.themeOverride+xml"/>
  <Override PartName="/ppt/notesSlides/notesSlide39.xml" ContentType="application/vnd.openxmlformats-officedocument.presentationml.notesSlide+xml"/>
  <Override PartName="/ppt/theme/themeOverride40.xml" ContentType="application/vnd.openxmlformats-officedocument.themeOverride+xml"/>
  <Override PartName="/ppt/notesSlides/notesSlide40.xml" ContentType="application/vnd.openxmlformats-officedocument.presentationml.notesSlide+xml"/>
  <Override PartName="/ppt/theme/themeOverride41.xml" ContentType="application/vnd.openxmlformats-officedocument.themeOverride+xml"/>
  <Override PartName="/ppt/notesSlides/notesSlide41.xml" ContentType="application/vnd.openxmlformats-officedocument.presentationml.notesSlide+xml"/>
  <Override PartName="/ppt/theme/themeOverride42.xml" ContentType="application/vnd.openxmlformats-officedocument.themeOverride+xml"/>
  <Override PartName="/ppt/notesSlides/notesSlide42.xml" ContentType="application/vnd.openxmlformats-officedocument.presentationml.notesSlide+xml"/>
  <Override PartName="/ppt/theme/themeOverride43.xml" ContentType="application/vnd.openxmlformats-officedocument.themeOverride+xml"/>
  <Override PartName="/ppt/notesSlides/notesSlide43.xml" ContentType="application/vnd.openxmlformats-officedocument.presentationml.notesSlide+xml"/>
  <Override PartName="/ppt/theme/themeOverride44.xml" ContentType="application/vnd.openxmlformats-officedocument.themeOverride+xml"/>
  <Override PartName="/ppt/notesSlides/notesSlide44.xml" ContentType="application/vnd.openxmlformats-officedocument.presentationml.notesSlide+xml"/>
  <Override PartName="/ppt/theme/themeOverride45.xml" ContentType="application/vnd.openxmlformats-officedocument.themeOverride+xml"/>
  <Override PartName="/ppt/notesSlides/notesSlide45.xml" ContentType="application/vnd.openxmlformats-officedocument.presentationml.notesSlide+xml"/>
  <Override PartName="/ppt/theme/themeOverride46.xml" ContentType="application/vnd.openxmlformats-officedocument.themeOverride+xml"/>
  <Override PartName="/ppt/notesSlides/notesSlide46.xml" ContentType="application/vnd.openxmlformats-officedocument.presentationml.notesSlide+xml"/>
  <Override PartName="/ppt/theme/themeOverride47.xml" ContentType="application/vnd.openxmlformats-officedocument.themeOverride+xml"/>
  <Override PartName="/ppt/notesSlides/notesSlide47.xml" ContentType="application/vnd.openxmlformats-officedocument.presentationml.notesSlide+xml"/>
  <Override PartName="/ppt/theme/themeOverride48.xml" ContentType="application/vnd.openxmlformats-officedocument.themeOverride+xml"/>
  <Override PartName="/ppt/notesSlides/notesSlide48.xml" ContentType="application/vnd.openxmlformats-officedocument.presentationml.notesSlide+xml"/>
  <Override PartName="/ppt/theme/themeOverride49.xml" ContentType="application/vnd.openxmlformats-officedocument.themeOverride+xml"/>
  <Override PartName="/ppt/notesSlides/notesSlide49.xml" ContentType="application/vnd.openxmlformats-officedocument.presentationml.notesSlide+xml"/>
  <Override PartName="/ppt/theme/themeOverride50.xml" ContentType="application/vnd.openxmlformats-officedocument.themeOverride+xml"/>
  <Override PartName="/ppt/notesSlides/notesSlide50.xml" ContentType="application/vnd.openxmlformats-officedocument.presentationml.notesSlide+xml"/>
  <Override PartName="/ppt/theme/themeOverride51.xml" ContentType="application/vnd.openxmlformats-officedocument.themeOverride+xml"/>
  <Override PartName="/ppt/notesSlides/notesSlide51.xml" ContentType="application/vnd.openxmlformats-officedocument.presentationml.notesSlide+xml"/>
  <Override PartName="/ppt/theme/themeOverride52.xml" ContentType="application/vnd.openxmlformats-officedocument.themeOverride+xml"/>
  <Override PartName="/ppt/notesSlides/notesSlide52.xml" ContentType="application/vnd.openxmlformats-officedocument.presentationml.notesSlide+xml"/>
  <Override PartName="/ppt/theme/themeOverride53.xml" ContentType="application/vnd.openxmlformats-officedocument.themeOverride+xml"/>
  <Override PartName="/ppt/notesSlides/notesSlide53.xml" ContentType="application/vnd.openxmlformats-officedocument.presentationml.notesSlide+xml"/>
  <Override PartName="/ppt/theme/themeOverride54.xml" ContentType="application/vnd.openxmlformats-officedocument.themeOverride+xml"/>
  <Override PartName="/ppt/notesSlides/notesSlide54.xml" ContentType="application/vnd.openxmlformats-officedocument.presentationml.notesSlide+xml"/>
  <Override PartName="/ppt/theme/themeOverride55.xml" ContentType="application/vnd.openxmlformats-officedocument.themeOverride+xml"/>
  <Override PartName="/ppt/notesSlides/notesSlide55.xml" ContentType="application/vnd.openxmlformats-officedocument.presentationml.notesSlide+xml"/>
  <Override PartName="/ppt/theme/themeOverride56.xml" ContentType="application/vnd.openxmlformats-officedocument.themeOverride+xml"/>
  <Override PartName="/ppt/notesSlides/notesSlide56.xml" ContentType="application/vnd.openxmlformats-officedocument.presentationml.notesSlide+xml"/>
  <Override PartName="/ppt/theme/themeOverride57.xml" ContentType="application/vnd.openxmlformats-officedocument.themeOverride+xml"/>
  <Override PartName="/ppt/notesSlides/notesSlide57.xml" ContentType="application/vnd.openxmlformats-officedocument.presentationml.notesSlide+xml"/>
  <Override PartName="/ppt/theme/themeOverride58.xml" ContentType="application/vnd.openxmlformats-officedocument.themeOverride+xml"/>
  <Override PartName="/ppt/notesSlides/notesSlide58.xml" ContentType="application/vnd.openxmlformats-officedocument.presentationml.notesSlide+xml"/>
  <Override PartName="/ppt/theme/themeOverride59.xml" ContentType="application/vnd.openxmlformats-officedocument.themeOverride+xml"/>
  <Override PartName="/ppt/notesSlides/notesSlide59.xml" ContentType="application/vnd.openxmlformats-officedocument.presentationml.notesSlide+xml"/>
  <Override PartName="/ppt/theme/themeOverride60.xml" ContentType="application/vnd.openxmlformats-officedocument.themeOverride+xml"/>
  <Override PartName="/ppt/notesSlides/notesSlide60.xml" ContentType="application/vnd.openxmlformats-officedocument.presentationml.notesSlide+xml"/>
  <Override PartName="/ppt/theme/themeOverride61.xml" ContentType="application/vnd.openxmlformats-officedocument.themeOverride+xml"/>
  <Override PartName="/ppt/notesSlides/notesSlide61.xml" ContentType="application/vnd.openxmlformats-officedocument.presentationml.notesSlide+xml"/>
  <Override PartName="/ppt/theme/themeOverride62.xml" ContentType="application/vnd.openxmlformats-officedocument.themeOverride+xml"/>
  <Override PartName="/ppt/notesSlides/notesSlide62.xml" ContentType="application/vnd.openxmlformats-officedocument.presentationml.notesSlide+xml"/>
  <Override PartName="/ppt/theme/themeOverride63.xml" ContentType="application/vnd.openxmlformats-officedocument.themeOverride+xml"/>
  <Override PartName="/ppt/notesSlides/notesSlide63.xml" ContentType="application/vnd.openxmlformats-officedocument.presentationml.notesSlide+xml"/>
  <Override PartName="/ppt/theme/themeOverride64.xml" ContentType="application/vnd.openxmlformats-officedocument.themeOverride+xml"/>
  <Override PartName="/ppt/notesSlides/notesSlide64.xml" ContentType="application/vnd.openxmlformats-officedocument.presentationml.notesSlide+xml"/>
  <Override PartName="/ppt/theme/themeOverride65.xml" ContentType="application/vnd.openxmlformats-officedocument.themeOverride+xml"/>
  <Override PartName="/ppt/notesSlides/notesSlide65.xml" ContentType="application/vnd.openxmlformats-officedocument.presentationml.notesSlide+xml"/>
  <Override PartName="/ppt/theme/themeOverride66.xml" ContentType="application/vnd.openxmlformats-officedocument.themeOverride+xml"/>
  <Override PartName="/ppt/notesSlides/notesSlide66.xml" ContentType="application/vnd.openxmlformats-officedocument.presentationml.notesSlide+xml"/>
  <Override PartName="/ppt/theme/themeOverride67.xml" ContentType="application/vnd.openxmlformats-officedocument.themeOverride+xml"/>
  <Override PartName="/ppt/notesSlides/notesSlide67.xml" ContentType="application/vnd.openxmlformats-officedocument.presentationml.notesSlide+xml"/>
  <Override PartName="/ppt/theme/themeOverride68.xml" ContentType="application/vnd.openxmlformats-officedocument.themeOverride+xml"/>
  <Override PartName="/ppt/notesSlides/notesSlide68.xml" ContentType="application/vnd.openxmlformats-officedocument.presentationml.notesSlide+xml"/>
  <Override PartName="/ppt/theme/themeOverride69.xml" ContentType="application/vnd.openxmlformats-officedocument.themeOverride+xml"/>
  <Override PartName="/ppt/notesSlides/notesSlide69.xml" ContentType="application/vnd.openxmlformats-officedocument.presentationml.notesSlide+xml"/>
  <Override PartName="/ppt/theme/themeOverride70.xml" ContentType="application/vnd.openxmlformats-officedocument.themeOverride+xml"/>
  <Override PartName="/ppt/notesSlides/notesSlide70.xml" ContentType="application/vnd.openxmlformats-officedocument.presentationml.notesSlide+xml"/>
  <Override PartName="/ppt/theme/themeOverride71.xml" ContentType="application/vnd.openxmlformats-officedocument.themeOverride+xml"/>
  <Override PartName="/ppt/notesSlides/notesSlide71.xml" ContentType="application/vnd.openxmlformats-officedocument.presentationml.notesSlide+xml"/>
  <Override PartName="/ppt/theme/themeOverride72.xml" ContentType="application/vnd.openxmlformats-officedocument.themeOverride+xml"/>
  <Override PartName="/ppt/notesSlides/notesSlide72.xml" ContentType="application/vnd.openxmlformats-officedocument.presentationml.notesSlide+xml"/>
  <Override PartName="/ppt/theme/themeOverride73.xml" ContentType="application/vnd.openxmlformats-officedocument.themeOverride+xml"/>
  <Override PartName="/ppt/notesSlides/notesSlide73.xml" ContentType="application/vnd.openxmlformats-officedocument.presentationml.notesSlide+xml"/>
  <Override PartName="/ppt/theme/themeOverride74.xml" ContentType="application/vnd.openxmlformats-officedocument.themeOverride+xml"/>
  <Override PartName="/ppt/notesSlides/notesSlide74.xml" ContentType="application/vnd.openxmlformats-officedocument.presentationml.notesSlide+xml"/>
  <Override PartName="/ppt/theme/themeOverride75.xml" ContentType="application/vnd.openxmlformats-officedocument.themeOverride+xml"/>
  <Override PartName="/ppt/notesSlides/notesSlide75.xml" ContentType="application/vnd.openxmlformats-officedocument.presentationml.notesSlide+xml"/>
  <Override PartName="/ppt/theme/themeOverride76.xml" ContentType="application/vnd.openxmlformats-officedocument.themeOverride+xml"/>
  <Override PartName="/ppt/notesSlides/notesSlide76.xml" ContentType="application/vnd.openxmlformats-officedocument.presentationml.notesSlide+xml"/>
  <Override PartName="/ppt/theme/themeOverride77.xml" ContentType="application/vnd.openxmlformats-officedocument.themeOverride+xml"/>
  <Override PartName="/ppt/notesSlides/notesSlide77.xml" ContentType="application/vnd.openxmlformats-officedocument.presentationml.notesSlide+xml"/>
  <Override PartName="/ppt/theme/themeOverride78.xml" ContentType="application/vnd.openxmlformats-officedocument.themeOverride+xml"/>
  <Override PartName="/ppt/notesSlides/notesSlide78.xml" ContentType="application/vnd.openxmlformats-officedocument.presentationml.notesSlide+xml"/>
  <Override PartName="/ppt/theme/themeOverride79.xml" ContentType="application/vnd.openxmlformats-officedocument.themeOverride+xml"/>
  <Override PartName="/ppt/notesSlides/notesSlide79.xml" ContentType="application/vnd.openxmlformats-officedocument.presentationml.notesSlide+xml"/>
  <Override PartName="/ppt/theme/themeOverride80.xml" ContentType="application/vnd.openxmlformats-officedocument.themeOverride+xml"/>
  <Override PartName="/ppt/notesSlides/notesSlide80.xml" ContentType="application/vnd.openxmlformats-officedocument.presentationml.notesSlide+xml"/>
  <Override PartName="/ppt/theme/themeOverride81.xml" ContentType="application/vnd.openxmlformats-officedocument.themeOverride+xml"/>
  <Override PartName="/ppt/notesSlides/notesSlide81.xml" ContentType="application/vnd.openxmlformats-officedocument.presentationml.notesSlide+xml"/>
  <Override PartName="/ppt/theme/themeOverride82.xml" ContentType="application/vnd.openxmlformats-officedocument.themeOverride+xml"/>
  <Override PartName="/ppt/notesSlides/notesSlide82.xml" ContentType="application/vnd.openxmlformats-officedocument.presentationml.notesSlide+xml"/>
  <Override PartName="/ppt/theme/themeOverride83.xml" ContentType="application/vnd.openxmlformats-officedocument.themeOverride+xml"/>
  <Override PartName="/ppt/notesSlides/notesSlide83.xml" ContentType="application/vnd.openxmlformats-officedocument.presentationml.notesSlide+xml"/>
  <Override PartName="/ppt/theme/themeOverride84.xml" ContentType="application/vnd.openxmlformats-officedocument.themeOverr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88"/>
  </p:notesMasterIdLst>
  <p:handoutMasterIdLst>
    <p:handoutMasterId r:id="rId89"/>
  </p:handoutMasterIdLst>
  <p:sldIdLst>
    <p:sldId id="258" r:id="rId2"/>
    <p:sldId id="256" r:id="rId3"/>
    <p:sldId id="259" r:id="rId4"/>
    <p:sldId id="497" r:id="rId5"/>
    <p:sldId id="494" r:id="rId6"/>
    <p:sldId id="495" r:id="rId7"/>
    <p:sldId id="498" r:id="rId8"/>
    <p:sldId id="499" r:id="rId9"/>
    <p:sldId id="490" r:id="rId10"/>
    <p:sldId id="496" r:id="rId11"/>
    <p:sldId id="500" r:id="rId12"/>
    <p:sldId id="501" r:id="rId13"/>
    <p:sldId id="502" r:id="rId14"/>
    <p:sldId id="503" r:id="rId15"/>
    <p:sldId id="504" r:id="rId16"/>
    <p:sldId id="505" r:id="rId17"/>
    <p:sldId id="570" r:id="rId18"/>
    <p:sldId id="571" r:id="rId19"/>
    <p:sldId id="506" r:id="rId20"/>
    <p:sldId id="578" r:id="rId21"/>
    <p:sldId id="507" r:id="rId22"/>
    <p:sldId id="579" r:id="rId23"/>
    <p:sldId id="508" r:id="rId24"/>
    <p:sldId id="509" r:id="rId25"/>
    <p:sldId id="510" r:id="rId26"/>
    <p:sldId id="580" r:id="rId27"/>
    <p:sldId id="512" r:id="rId28"/>
    <p:sldId id="513" r:id="rId29"/>
    <p:sldId id="514" r:id="rId30"/>
    <p:sldId id="515" r:id="rId31"/>
    <p:sldId id="516" r:id="rId32"/>
    <p:sldId id="517" r:id="rId33"/>
    <p:sldId id="518" r:id="rId34"/>
    <p:sldId id="519" r:id="rId35"/>
    <p:sldId id="520" r:id="rId36"/>
    <p:sldId id="521" r:id="rId37"/>
    <p:sldId id="522" r:id="rId38"/>
    <p:sldId id="523" r:id="rId39"/>
    <p:sldId id="552" r:id="rId40"/>
    <p:sldId id="555" r:id="rId41"/>
    <p:sldId id="554" r:id="rId42"/>
    <p:sldId id="556" r:id="rId43"/>
    <p:sldId id="557" r:id="rId44"/>
    <p:sldId id="524" r:id="rId45"/>
    <p:sldId id="525" r:id="rId46"/>
    <p:sldId id="526" r:id="rId47"/>
    <p:sldId id="527" r:id="rId48"/>
    <p:sldId id="528" r:id="rId49"/>
    <p:sldId id="529" r:id="rId50"/>
    <p:sldId id="530" r:id="rId51"/>
    <p:sldId id="531" r:id="rId52"/>
    <p:sldId id="572" r:id="rId53"/>
    <p:sldId id="532" r:id="rId54"/>
    <p:sldId id="533" r:id="rId55"/>
    <p:sldId id="534" r:id="rId56"/>
    <p:sldId id="535" r:id="rId57"/>
    <p:sldId id="536" r:id="rId58"/>
    <p:sldId id="550" r:id="rId59"/>
    <p:sldId id="551" r:id="rId60"/>
    <p:sldId id="558" r:id="rId61"/>
    <p:sldId id="559" r:id="rId62"/>
    <p:sldId id="560" r:id="rId63"/>
    <p:sldId id="561" r:id="rId64"/>
    <p:sldId id="562" r:id="rId65"/>
    <p:sldId id="548" r:id="rId66"/>
    <p:sldId id="563" r:id="rId67"/>
    <p:sldId id="573" r:id="rId68"/>
    <p:sldId id="549" r:id="rId69"/>
    <p:sldId id="575" r:id="rId70"/>
    <p:sldId id="574" r:id="rId71"/>
    <p:sldId id="564" r:id="rId72"/>
    <p:sldId id="538" r:id="rId73"/>
    <p:sldId id="565" r:id="rId74"/>
    <p:sldId id="566" r:id="rId75"/>
    <p:sldId id="576" r:id="rId76"/>
    <p:sldId id="577" r:id="rId77"/>
    <p:sldId id="569" r:id="rId78"/>
    <p:sldId id="539" r:id="rId79"/>
    <p:sldId id="541" r:id="rId80"/>
    <p:sldId id="542" r:id="rId81"/>
    <p:sldId id="543" r:id="rId82"/>
    <p:sldId id="544" r:id="rId83"/>
    <p:sldId id="545" r:id="rId84"/>
    <p:sldId id="546" r:id="rId85"/>
    <p:sldId id="493" r:id="rId86"/>
    <p:sldId id="547" r:id="rId87"/>
  </p:sldIdLst>
  <p:sldSz cx="9144000" cy="6858000" type="screen4x3"/>
  <p:notesSz cx="6858000" cy="9144000"/>
  <p:defaultTextStyle>
    <a:defPPr>
      <a:defRPr lang="en-US"/>
    </a:defPPr>
    <a:lvl1pPr algn="l" rtl="0" eaLnBrk="0" fontAlgn="base" hangingPunct="0">
      <a:spcBef>
        <a:spcPct val="15000"/>
      </a:spcBef>
      <a:spcAft>
        <a:spcPct val="0"/>
      </a:spcAft>
      <a:buChar char="•"/>
      <a:defRPr sz="2400" kern="1200">
        <a:solidFill>
          <a:schemeClr val="tx1"/>
        </a:solidFill>
        <a:latin typeface="Arial" charset="0"/>
        <a:ea typeface="+mn-ea"/>
        <a:cs typeface="+mn-cs"/>
      </a:defRPr>
    </a:lvl1pPr>
    <a:lvl2pPr marL="457200" algn="l" rtl="0" eaLnBrk="0" fontAlgn="base" hangingPunct="0">
      <a:spcBef>
        <a:spcPct val="15000"/>
      </a:spcBef>
      <a:spcAft>
        <a:spcPct val="0"/>
      </a:spcAft>
      <a:buChar char="•"/>
      <a:defRPr sz="2400" kern="1200">
        <a:solidFill>
          <a:schemeClr val="tx1"/>
        </a:solidFill>
        <a:latin typeface="Arial" charset="0"/>
        <a:ea typeface="+mn-ea"/>
        <a:cs typeface="+mn-cs"/>
      </a:defRPr>
    </a:lvl2pPr>
    <a:lvl3pPr marL="914400" algn="l" rtl="0" eaLnBrk="0" fontAlgn="base" hangingPunct="0">
      <a:spcBef>
        <a:spcPct val="15000"/>
      </a:spcBef>
      <a:spcAft>
        <a:spcPct val="0"/>
      </a:spcAft>
      <a:buChar char="•"/>
      <a:defRPr sz="2400" kern="1200">
        <a:solidFill>
          <a:schemeClr val="tx1"/>
        </a:solidFill>
        <a:latin typeface="Arial" charset="0"/>
        <a:ea typeface="+mn-ea"/>
        <a:cs typeface="+mn-cs"/>
      </a:defRPr>
    </a:lvl3pPr>
    <a:lvl4pPr marL="1371600" algn="l" rtl="0" eaLnBrk="0" fontAlgn="base" hangingPunct="0">
      <a:spcBef>
        <a:spcPct val="15000"/>
      </a:spcBef>
      <a:spcAft>
        <a:spcPct val="0"/>
      </a:spcAft>
      <a:buChar char="•"/>
      <a:defRPr sz="2400" kern="1200">
        <a:solidFill>
          <a:schemeClr val="tx1"/>
        </a:solidFill>
        <a:latin typeface="Arial" charset="0"/>
        <a:ea typeface="+mn-ea"/>
        <a:cs typeface="+mn-cs"/>
      </a:defRPr>
    </a:lvl4pPr>
    <a:lvl5pPr marL="1828800" algn="l" rtl="0" eaLnBrk="0" fontAlgn="base" hangingPunct="0">
      <a:spcBef>
        <a:spcPct val="15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FF"/>
    <a:srgbClr val="FFFF99"/>
    <a:srgbClr val="FFCCCC"/>
    <a:srgbClr val="93B9DF"/>
    <a:srgbClr val="B9C0F5"/>
    <a:srgbClr val="99CCFF"/>
    <a:srgbClr val="FFFF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06" autoAdjust="0"/>
    <p:restoredTop sz="94646"/>
  </p:normalViewPr>
  <p:slideViewPr>
    <p:cSldViewPr>
      <p:cViewPr varScale="1">
        <p:scale>
          <a:sx n="68" d="100"/>
          <a:sy n="68" d="100"/>
        </p:scale>
        <p:origin x="138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322"/>
    </p:cViewPr>
  </p:sorterViewPr>
  <p:notesViewPr>
    <p:cSldViewPr>
      <p:cViewPr varScale="1">
        <p:scale>
          <a:sx n="36" d="100"/>
          <a:sy n="36" d="100"/>
        </p:scale>
        <p:origin x="-133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B85024-104B-6949-9811-B4781A404BE8}" type="datetimeFigureOut">
              <a:rPr lang="en-US" smtClean="0"/>
              <a:t>3/20/2018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7AE319-6F0C-C64F-8493-2543E686AE5F}" type="slidenum">
              <a:rPr lang="en-US" smtClean="0"/>
              <a:t>‹#›</a:t>
            </a:fld>
            <a:endParaRPr lang="en-US" dirty="0"/>
          </a:p>
        </p:txBody>
      </p:sp>
    </p:spTree>
    <p:extLst>
      <p:ext uri="{BB962C8B-B14F-4D97-AF65-F5344CB8AC3E}">
        <p14:creationId xmlns:p14="http://schemas.microsoft.com/office/powerpoint/2010/main" val="33680414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pitchFamily="18" charset="0"/>
              </a:defRPr>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pitchFamily="18" charset="0"/>
              </a:defRPr>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pitchFamily="18" charset="0"/>
              </a:defRPr>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pitchFamily="18" charset="0"/>
              </a:defRPr>
            </a:lvl1pPr>
          </a:lstStyle>
          <a:p>
            <a:fld id="{B02C8291-02C6-43C4-8ECF-058BD5728221}" type="slidenum">
              <a:rPr lang="en-US" altLang="en-US"/>
              <a:pPr/>
              <a:t>‹#›</a:t>
            </a:fld>
            <a:endParaRPr lang="en-US" altLang="en-US" dirty="0"/>
          </a:p>
        </p:txBody>
      </p:sp>
    </p:spTree>
    <p:extLst>
      <p:ext uri="{BB962C8B-B14F-4D97-AF65-F5344CB8AC3E}">
        <p14:creationId xmlns:p14="http://schemas.microsoft.com/office/powerpoint/2010/main" val="136048978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BBCC4-2BCB-4E6D-8E6B-6909E35A5FA4}" type="slidenum">
              <a:rPr lang="en-US" altLang="en-US"/>
              <a:pPr/>
              <a:t>3</a:t>
            </a:fld>
            <a:endParaRPr lang="en-US" alt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3EB306-BAFD-476F-AC2D-BBD9D088724C}" type="slidenum">
              <a:rPr lang="en-US" altLang="en-US"/>
              <a:pPr/>
              <a:t>12</a:t>
            </a:fld>
            <a:endParaRPr lang="en-US" altLang="en-US" dirty="0"/>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D1F9A-9368-4250-A1B0-02844152AB91}" type="slidenum">
              <a:rPr lang="en-US" altLang="en-US"/>
              <a:pPr/>
              <a:t>13</a:t>
            </a:fld>
            <a:endParaRPr lang="en-US" altLang="en-US" dirty="0"/>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DF8944-481B-466D-83CB-FA77C5A634A3}" type="slidenum">
              <a:rPr lang="en-US" altLang="en-US"/>
              <a:pPr/>
              <a:t>14</a:t>
            </a:fld>
            <a:endParaRPr lang="en-US" altLang="en-US" dirty="0"/>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125FD5-FBB8-41E7-9F10-3D54FF0DA24E}" type="slidenum">
              <a:rPr lang="en-US" altLang="en-US"/>
              <a:pPr/>
              <a:t>15</a:t>
            </a:fld>
            <a:endParaRPr lang="en-US" altLang="en-US" dirty="0"/>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172CDB-85B9-4E70-A608-D9A74752A13F}" type="slidenum">
              <a:rPr lang="en-US" altLang="en-US"/>
              <a:pPr/>
              <a:t>16</a:t>
            </a:fld>
            <a:endParaRPr lang="en-US" altLang="en-US" dirty="0"/>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C7711-9BA2-410E-89B9-877AF28E6F0C}" type="slidenum">
              <a:rPr lang="en-US" altLang="en-US"/>
              <a:pPr/>
              <a:t>17</a:t>
            </a:fld>
            <a:endParaRPr lang="en-US" altLang="en-US" dirty="0"/>
          </a:p>
        </p:txBody>
      </p:sp>
      <p:sp>
        <p:nvSpPr>
          <p:cNvPr id="698370" name="Rectangle 2"/>
          <p:cNvSpPr>
            <a:spLocks noGrp="1" noRot="1" noChangeAspect="1" noChangeArrowheads="1" noTextEdit="1"/>
          </p:cNvSpPr>
          <p:nvPr>
            <p:ph type="sldImg"/>
          </p:nvPr>
        </p:nvSpPr>
        <p:spPr>
          <a:ln/>
        </p:spPr>
      </p:sp>
      <p:sp>
        <p:nvSpPr>
          <p:cNvPr id="6983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25A40-7437-45D9-9779-3E0F70E7936C}" type="slidenum">
              <a:rPr lang="en-US" altLang="en-US"/>
              <a:pPr/>
              <a:t>18</a:t>
            </a:fld>
            <a:endParaRPr lang="en-US" altLang="en-US" dirty="0"/>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DF23B-4B94-4681-8698-FD94F8DD0334}" type="slidenum">
              <a:rPr lang="en-US" altLang="en-US"/>
              <a:pPr/>
              <a:t>19</a:t>
            </a:fld>
            <a:endParaRPr lang="en-US" altLang="en-US" dirty="0"/>
          </a:p>
        </p:txBody>
      </p:sp>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DF23B-4B94-4681-8698-FD94F8DD0334}" type="slidenum">
              <a:rPr lang="en-US" altLang="en-US"/>
              <a:pPr/>
              <a:t>20</a:t>
            </a:fld>
            <a:endParaRPr lang="en-US" altLang="en-US" dirty="0"/>
          </a:p>
        </p:txBody>
      </p:sp>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B5A3EB-4340-4470-9B00-53AD7CA3265B}" type="slidenum">
              <a:rPr lang="en-US" altLang="en-US"/>
              <a:pPr/>
              <a:t>21</a:t>
            </a:fld>
            <a:endParaRPr lang="en-US" altLang="en-US" dirty="0"/>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BD17C-E5B9-4589-9AA9-63A9F4B0123F}" type="slidenum">
              <a:rPr lang="en-US" altLang="en-US"/>
              <a:pPr/>
              <a:t>4</a:t>
            </a:fld>
            <a:endParaRPr lang="en-US" altLang="en-US" dirty="0"/>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B5A3EB-4340-4470-9B00-53AD7CA3265B}" type="slidenum">
              <a:rPr lang="en-US" altLang="en-US"/>
              <a:pPr/>
              <a:t>22</a:t>
            </a:fld>
            <a:endParaRPr lang="en-US" altLang="en-US" dirty="0"/>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14A592-F1F4-41B4-B09C-6464AF107055}" type="slidenum">
              <a:rPr lang="en-US" altLang="en-US"/>
              <a:pPr/>
              <a:t>23</a:t>
            </a:fld>
            <a:endParaRPr lang="en-US" altLang="en-US" dirty="0"/>
          </a:p>
        </p:txBody>
      </p:sp>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C1FD0B-DE79-468F-9024-414C521E1A12}" type="slidenum">
              <a:rPr lang="en-US" altLang="en-US"/>
              <a:pPr/>
              <a:t>24</a:t>
            </a:fld>
            <a:endParaRPr lang="en-US" altLang="en-US" dirty="0"/>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823C1A-F2CA-4209-B83E-52B71E10216D}" type="slidenum">
              <a:rPr lang="en-US" altLang="en-US"/>
              <a:pPr/>
              <a:t>25</a:t>
            </a:fld>
            <a:endParaRPr lang="en-US" altLang="en-US" dirty="0"/>
          </a:p>
        </p:txBody>
      </p:sp>
      <p:sp>
        <p:nvSpPr>
          <p:cNvPr id="573442" name="Rectangle 2"/>
          <p:cNvSpPr>
            <a:spLocks noGrp="1" noRot="1" noChangeAspect="1" noChangeArrowheads="1" noTextEdit="1"/>
          </p:cNvSpPr>
          <p:nvPr>
            <p:ph type="sldImg"/>
          </p:nvPr>
        </p:nvSpPr>
        <p:spPr>
          <a:ln/>
        </p:spPr>
      </p:sp>
      <p:sp>
        <p:nvSpPr>
          <p:cNvPr id="5734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823C1A-F2CA-4209-B83E-52B71E10216D}" type="slidenum">
              <a:rPr lang="en-US" altLang="en-US"/>
              <a:pPr/>
              <a:t>26</a:t>
            </a:fld>
            <a:endParaRPr lang="en-US" altLang="en-US" dirty="0"/>
          </a:p>
        </p:txBody>
      </p:sp>
      <p:sp>
        <p:nvSpPr>
          <p:cNvPr id="573442" name="Rectangle 2"/>
          <p:cNvSpPr>
            <a:spLocks noGrp="1" noRot="1" noChangeAspect="1" noChangeArrowheads="1" noTextEdit="1"/>
          </p:cNvSpPr>
          <p:nvPr>
            <p:ph type="sldImg"/>
          </p:nvPr>
        </p:nvSpPr>
        <p:spPr>
          <a:ln/>
        </p:spPr>
      </p:sp>
      <p:sp>
        <p:nvSpPr>
          <p:cNvPr id="5734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064E28-4817-4329-9150-B22F3B4548F2}" type="slidenum">
              <a:rPr lang="en-US" altLang="en-US"/>
              <a:pPr/>
              <a:t>27</a:t>
            </a:fld>
            <a:endParaRPr lang="en-US" altLang="en-US" dirty="0"/>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C72F23-139B-41F3-82DC-79DB29F1BA46}" type="slidenum">
              <a:rPr lang="en-US" altLang="en-US"/>
              <a:pPr/>
              <a:t>28</a:t>
            </a:fld>
            <a:endParaRPr lang="en-US" altLang="en-US" dirty="0"/>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FAF190-FFA6-45AC-9DD3-004C6CCD00BC}" type="slidenum">
              <a:rPr lang="en-US" altLang="en-US"/>
              <a:pPr/>
              <a:t>29</a:t>
            </a:fld>
            <a:endParaRPr lang="en-US" altLang="en-US" dirty="0"/>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1F965C-57C2-4635-868F-A32FE17E3CD5}" type="slidenum">
              <a:rPr lang="en-US" altLang="en-US"/>
              <a:pPr/>
              <a:t>30</a:t>
            </a:fld>
            <a:endParaRPr lang="en-US" altLang="en-US" dirty="0"/>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6A1B13-D763-41F0-9B0F-53A861BFB573}" type="slidenum">
              <a:rPr lang="en-US" altLang="en-US"/>
              <a:pPr/>
              <a:t>31</a:t>
            </a:fld>
            <a:endParaRPr lang="en-US" altLang="en-US" dirty="0"/>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11654-77D8-4144-B59C-0A77A3CAA37F}" type="slidenum">
              <a:rPr lang="en-US" altLang="en-US"/>
              <a:pPr/>
              <a:t>5</a:t>
            </a:fld>
            <a:endParaRPr lang="en-US" altLang="en-US" dirty="0"/>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D54D9F-E6EB-44D8-AC90-4DEFA93ABA48}" type="slidenum">
              <a:rPr lang="en-US" altLang="en-US"/>
              <a:pPr/>
              <a:t>32</a:t>
            </a:fld>
            <a:endParaRPr lang="en-US" altLang="en-US" dirty="0"/>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A2C109-62A0-4030-B6E6-252E6729113E}" type="slidenum">
              <a:rPr lang="en-US" altLang="en-US"/>
              <a:pPr/>
              <a:t>33</a:t>
            </a:fld>
            <a:endParaRPr lang="en-US" altLang="en-US" dirty="0"/>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1EF49-EBA4-46FF-9A54-316ABA34DAC8}" type="slidenum">
              <a:rPr lang="en-US" altLang="en-US"/>
              <a:pPr/>
              <a:t>34</a:t>
            </a:fld>
            <a:endParaRPr lang="en-US" altLang="en-US" dirty="0"/>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ADE121-BD57-4DE3-BE3A-1E0548861BC4}" type="slidenum">
              <a:rPr lang="en-US" altLang="en-US"/>
              <a:pPr/>
              <a:t>35</a:t>
            </a:fld>
            <a:endParaRPr lang="en-US" altLang="en-US" dirty="0"/>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C736DC-79E2-4E28-8CFA-675951DBE8A0}" type="slidenum">
              <a:rPr lang="en-US" altLang="en-US"/>
              <a:pPr/>
              <a:t>36</a:t>
            </a:fld>
            <a:endParaRPr lang="en-US" altLang="en-US" dirty="0"/>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A6FA8-C068-4F76-B9D3-60E9D28B73BD}" type="slidenum">
              <a:rPr lang="en-US" altLang="en-US"/>
              <a:pPr/>
              <a:t>37</a:t>
            </a:fld>
            <a:endParaRPr lang="en-US" altLang="en-US" dirty="0"/>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0419D3-B5DE-4CF9-ACB9-72E10A1C5F13}" type="slidenum">
              <a:rPr lang="en-US" altLang="en-US"/>
              <a:pPr/>
              <a:t>38</a:t>
            </a:fld>
            <a:endParaRPr lang="en-US" altLang="en-US" dirty="0"/>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62A067-2B80-4667-A884-0656E71DA26D}" type="slidenum">
              <a:rPr lang="en-US" altLang="en-US"/>
              <a:pPr/>
              <a:t>39</a:t>
            </a:fld>
            <a:endParaRPr lang="en-US" altLang="en-US" dirty="0"/>
          </a:p>
        </p:txBody>
      </p:sp>
      <p:sp>
        <p:nvSpPr>
          <p:cNvPr id="659458" name="Rectangle 2"/>
          <p:cNvSpPr>
            <a:spLocks noGrp="1" noRot="1" noChangeAspect="1" noChangeArrowheads="1" noTextEdit="1"/>
          </p:cNvSpPr>
          <p:nvPr>
            <p:ph type="sldImg"/>
          </p:nvPr>
        </p:nvSpPr>
        <p:spPr>
          <a:ln/>
        </p:spPr>
      </p:sp>
      <p:sp>
        <p:nvSpPr>
          <p:cNvPr id="6594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583303-E29F-4847-89BC-46F1AFC6B401}" type="slidenum">
              <a:rPr lang="en-US" altLang="en-US"/>
              <a:pPr/>
              <a:t>40</a:t>
            </a:fld>
            <a:endParaRPr lang="en-US" altLang="en-US" dirty="0"/>
          </a:p>
        </p:txBody>
      </p:sp>
      <p:sp>
        <p:nvSpPr>
          <p:cNvPr id="665602" name="Rectangle 2"/>
          <p:cNvSpPr>
            <a:spLocks noGrp="1" noRot="1" noChangeAspect="1" noChangeArrowheads="1" noTextEdit="1"/>
          </p:cNvSpPr>
          <p:nvPr>
            <p:ph type="sldImg"/>
          </p:nvPr>
        </p:nvSpPr>
        <p:spPr>
          <a:ln/>
        </p:spPr>
      </p:sp>
      <p:sp>
        <p:nvSpPr>
          <p:cNvPr id="6656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D36FE4-55F4-45D9-8426-BA070A128000}" type="slidenum">
              <a:rPr lang="en-US" altLang="en-US"/>
              <a:pPr/>
              <a:t>41</a:t>
            </a:fld>
            <a:endParaRPr lang="en-US" altLang="en-US" dirty="0"/>
          </a:p>
        </p:txBody>
      </p:sp>
      <p:sp>
        <p:nvSpPr>
          <p:cNvPr id="663554" name="Rectangle 2"/>
          <p:cNvSpPr>
            <a:spLocks noGrp="1" noRot="1" noChangeAspect="1" noChangeArrowheads="1" noTextEdit="1"/>
          </p:cNvSpPr>
          <p:nvPr>
            <p:ph type="sldImg"/>
          </p:nvPr>
        </p:nvSpPr>
        <p:spPr>
          <a:ln/>
        </p:spPr>
      </p:sp>
      <p:sp>
        <p:nvSpPr>
          <p:cNvPr id="6635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FFC57C-2C94-43B2-AB84-3AB83B2C748B}" type="slidenum">
              <a:rPr lang="en-US" altLang="en-US"/>
              <a:pPr/>
              <a:t>6</a:t>
            </a:fld>
            <a:endParaRPr lang="en-US" altLang="en-US" dirty="0"/>
          </a:p>
        </p:txBody>
      </p:sp>
      <p:sp>
        <p:nvSpPr>
          <p:cNvPr id="540674" name="Rectangle 2"/>
          <p:cNvSpPr>
            <a:spLocks noGrp="1" noRot="1" noChangeAspect="1" noChangeArrowheads="1" noTextEdit="1"/>
          </p:cNvSpPr>
          <p:nvPr>
            <p:ph type="sldImg"/>
          </p:nvPr>
        </p:nvSpPr>
        <p:spPr>
          <a:ln/>
        </p:spPr>
      </p:sp>
      <p:sp>
        <p:nvSpPr>
          <p:cNvPr id="5406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F345F6-0ECB-476C-9DAE-C486519B253F}" type="slidenum">
              <a:rPr lang="en-US" altLang="en-US"/>
              <a:pPr/>
              <a:t>42</a:t>
            </a:fld>
            <a:endParaRPr lang="en-US" altLang="en-US" dirty="0"/>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9172F0-2139-48F2-AF27-CA62272A75D0}" type="slidenum">
              <a:rPr lang="en-US" altLang="en-US"/>
              <a:pPr/>
              <a:t>43</a:t>
            </a:fld>
            <a:endParaRPr lang="en-US" altLang="en-US" dirty="0"/>
          </a:p>
        </p:txBody>
      </p:sp>
      <p:sp>
        <p:nvSpPr>
          <p:cNvPr id="671746" name="Rectangle 2"/>
          <p:cNvSpPr>
            <a:spLocks noGrp="1" noRot="1" noChangeAspect="1" noChangeArrowheads="1" noTextEdit="1"/>
          </p:cNvSpPr>
          <p:nvPr>
            <p:ph type="sldImg"/>
          </p:nvPr>
        </p:nvSpPr>
        <p:spPr>
          <a:ln/>
        </p:spPr>
      </p:sp>
      <p:sp>
        <p:nvSpPr>
          <p:cNvPr id="6717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D90B6D-BB95-4D87-90CE-EF051D22D689}" type="slidenum">
              <a:rPr lang="en-US" altLang="en-US"/>
              <a:pPr/>
              <a:t>44</a:t>
            </a:fld>
            <a:endParaRPr lang="en-US" altLang="en-US" dirty="0"/>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D7968B-3F1F-4353-BB7B-BE5B71842FAF}" type="slidenum">
              <a:rPr lang="en-US" altLang="en-US"/>
              <a:pPr/>
              <a:t>45</a:t>
            </a:fld>
            <a:endParaRPr lang="en-US" altLang="en-US" dirty="0"/>
          </a:p>
        </p:txBody>
      </p:sp>
      <p:sp>
        <p:nvSpPr>
          <p:cNvPr id="604162" name="Rectangle 2"/>
          <p:cNvSpPr>
            <a:spLocks noGrp="1" noRot="1" noChangeAspect="1" noChangeArrowheads="1" noTextEdit="1"/>
          </p:cNvSpPr>
          <p:nvPr>
            <p:ph type="sldImg"/>
          </p:nvPr>
        </p:nvSpPr>
        <p:spPr>
          <a:ln/>
        </p:spPr>
      </p:sp>
      <p:sp>
        <p:nvSpPr>
          <p:cNvPr id="6041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EB6FB7-A7B6-460A-8099-E12375EF20B4}" type="slidenum">
              <a:rPr lang="en-US" altLang="en-US"/>
              <a:pPr/>
              <a:t>46</a:t>
            </a:fld>
            <a:endParaRPr lang="en-US" altLang="en-US" dirty="0"/>
          </a:p>
        </p:txBody>
      </p:sp>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7EB81-7DD8-4ACA-B941-A7DC84D255EA}" type="slidenum">
              <a:rPr lang="en-US" altLang="en-US"/>
              <a:pPr/>
              <a:t>47</a:t>
            </a:fld>
            <a:endParaRPr lang="en-US" altLang="en-US" dirty="0"/>
          </a:p>
        </p:txBody>
      </p:sp>
      <p:sp>
        <p:nvSpPr>
          <p:cNvPr id="608258" name="Rectangle 2"/>
          <p:cNvSpPr>
            <a:spLocks noGrp="1" noRot="1" noChangeAspect="1" noChangeArrowheads="1" noTextEdit="1"/>
          </p:cNvSpPr>
          <p:nvPr>
            <p:ph type="sldImg"/>
          </p:nvPr>
        </p:nvSpPr>
        <p:spPr>
          <a:ln/>
        </p:spPr>
      </p:sp>
      <p:sp>
        <p:nvSpPr>
          <p:cNvPr id="6082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16AF6C-B431-4FE5-819E-B6F0675A71A6}" type="slidenum">
              <a:rPr lang="en-US" altLang="en-US"/>
              <a:pPr/>
              <a:t>48</a:t>
            </a:fld>
            <a:endParaRPr lang="en-US" altLang="en-US" dirty="0"/>
          </a:p>
        </p:txBody>
      </p:sp>
      <p:sp>
        <p:nvSpPr>
          <p:cNvPr id="610306" name="Rectangle 2"/>
          <p:cNvSpPr>
            <a:spLocks noGrp="1" noRot="1" noChangeAspect="1" noChangeArrowheads="1" noTextEdit="1"/>
          </p:cNvSpPr>
          <p:nvPr>
            <p:ph type="sldImg"/>
          </p:nvPr>
        </p:nvSpPr>
        <p:spPr>
          <a:ln/>
        </p:spPr>
      </p:sp>
      <p:sp>
        <p:nvSpPr>
          <p:cNvPr id="6103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2E8146-970E-42AF-8DAD-52BFB6B7430D}" type="slidenum">
              <a:rPr lang="en-US" altLang="en-US"/>
              <a:pPr/>
              <a:t>49</a:t>
            </a:fld>
            <a:endParaRPr lang="en-US" altLang="en-US" dirty="0"/>
          </a:p>
        </p:txBody>
      </p:sp>
      <p:sp>
        <p:nvSpPr>
          <p:cNvPr id="612354" name="Rectangle 2"/>
          <p:cNvSpPr>
            <a:spLocks noGrp="1" noRot="1" noChangeAspect="1" noChangeArrowheads="1" noTextEdit="1"/>
          </p:cNvSpPr>
          <p:nvPr>
            <p:ph type="sldImg"/>
          </p:nvPr>
        </p:nvSpPr>
        <p:spPr>
          <a:ln/>
        </p:spPr>
      </p:sp>
      <p:sp>
        <p:nvSpPr>
          <p:cNvPr id="6123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F246C8-DE38-40CB-93C7-CC6BE5813F2F}" type="slidenum">
              <a:rPr lang="en-US" altLang="en-US"/>
              <a:pPr/>
              <a:t>50</a:t>
            </a:fld>
            <a:endParaRPr lang="en-US" altLang="en-US" dirty="0"/>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35DEC-C54C-42AB-AD7C-FD6253ABBA79}" type="slidenum">
              <a:rPr lang="en-US" altLang="en-US"/>
              <a:pPr/>
              <a:t>51</a:t>
            </a:fld>
            <a:endParaRPr lang="en-US" altLang="en-US" dirty="0"/>
          </a:p>
        </p:txBody>
      </p:sp>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6C16F7-614C-4AA3-AB2F-EEC21EA9D304}" type="slidenum">
              <a:rPr lang="en-US" altLang="en-US"/>
              <a:pPr/>
              <a:t>7</a:t>
            </a:fld>
            <a:endParaRPr lang="en-US" altLang="en-US" dirty="0"/>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999567-8A8E-424D-A4E6-17C77C8D9FE2}" type="slidenum">
              <a:rPr lang="en-US" altLang="en-US"/>
              <a:pPr/>
              <a:t>52</a:t>
            </a:fld>
            <a:endParaRPr lang="en-US" altLang="en-US" dirty="0"/>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ECC97D-F6D8-4E38-8C4E-72BC4A43A827}" type="slidenum">
              <a:rPr lang="en-US" altLang="en-US"/>
              <a:pPr/>
              <a:t>53</a:t>
            </a:fld>
            <a:endParaRPr lang="en-US" altLang="en-US" dirty="0"/>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F275A6-57B1-42E2-8C55-50FBB4C32AC0}" type="slidenum">
              <a:rPr lang="en-US" altLang="en-US"/>
              <a:pPr/>
              <a:t>54</a:t>
            </a:fld>
            <a:endParaRPr lang="en-US" altLang="en-US" dirty="0"/>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A2D4C1-D73E-4099-BA58-1E5A5D4BDDE6}" type="slidenum">
              <a:rPr lang="en-US" altLang="en-US"/>
              <a:pPr/>
              <a:t>55</a:t>
            </a:fld>
            <a:endParaRPr lang="en-US" altLang="en-US" dirty="0"/>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6C6AD7-52EE-4EE7-AB95-FCCFFFA31FEC}" type="slidenum">
              <a:rPr lang="en-US" altLang="en-US"/>
              <a:pPr/>
              <a:t>56</a:t>
            </a:fld>
            <a:endParaRPr lang="en-US" altLang="en-US" dirty="0"/>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06B83E-C276-4958-ABBE-58B9024C4ACC}" type="slidenum">
              <a:rPr lang="en-US" altLang="en-US"/>
              <a:pPr/>
              <a:t>57</a:t>
            </a:fld>
            <a:endParaRPr lang="en-US" altLang="en-US" dirty="0"/>
          </a:p>
        </p:txBody>
      </p:sp>
      <p:sp>
        <p:nvSpPr>
          <p:cNvPr id="626690" name="Rectangle 2"/>
          <p:cNvSpPr>
            <a:spLocks noGrp="1" noRot="1" noChangeAspect="1" noChangeArrowheads="1" noTextEdit="1"/>
          </p:cNvSpPr>
          <p:nvPr>
            <p:ph type="sldImg"/>
          </p:nvPr>
        </p:nvSpPr>
        <p:spPr>
          <a:ln/>
        </p:spPr>
      </p:sp>
      <p:sp>
        <p:nvSpPr>
          <p:cNvPr id="6266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0468FA-0F86-469D-88D7-5DCB792F2CA9}" type="slidenum">
              <a:rPr lang="en-US" altLang="en-US"/>
              <a:pPr/>
              <a:t>58</a:t>
            </a:fld>
            <a:endParaRPr lang="en-US" altLang="en-US" dirty="0"/>
          </a:p>
        </p:txBody>
      </p:sp>
      <p:sp>
        <p:nvSpPr>
          <p:cNvPr id="655362" name="Rectangle 2"/>
          <p:cNvSpPr>
            <a:spLocks noGrp="1" noRot="1" noChangeAspect="1" noChangeArrowheads="1" noTextEdit="1"/>
          </p:cNvSpPr>
          <p:nvPr>
            <p:ph type="sldImg"/>
          </p:nvPr>
        </p:nvSpPr>
        <p:spPr>
          <a:ln/>
        </p:spPr>
      </p:sp>
      <p:sp>
        <p:nvSpPr>
          <p:cNvPr id="6553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AAC072-B5A9-47DA-9AC9-292649FEA7F4}" type="slidenum">
              <a:rPr lang="en-US" altLang="en-US"/>
              <a:pPr/>
              <a:t>59</a:t>
            </a:fld>
            <a:endParaRPr lang="en-US" altLang="en-US" dirty="0"/>
          </a:p>
        </p:txBody>
      </p:sp>
      <p:sp>
        <p:nvSpPr>
          <p:cNvPr id="657410" name="Rectangle 2"/>
          <p:cNvSpPr>
            <a:spLocks noGrp="1" noRot="1" noChangeAspect="1" noChangeArrowheads="1" noTextEdit="1"/>
          </p:cNvSpPr>
          <p:nvPr>
            <p:ph type="sldImg"/>
          </p:nvPr>
        </p:nvSpPr>
        <p:spPr>
          <a:ln/>
        </p:spPr>
      </p:sp>
      <p:sp>
        <p:nvSpPr>
          <p:cNvPr id="6574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DCABA8-ADEC-4E0B-9B76-5FF02CDF1D0D}" type="slidenum">
              <a:rPr lang="en-US" altLang="en-US"/>
              <a:pPr/>
              <a:t>60</a:t>
            </a:fld>
            <a:endParaRPr lang="en-US" altLang="en-US" dirty="0"/>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354AD1-0524-4AD8-A702-CB0125C68F7B}" type="slidenum">
              <a:rPr lang="en-US" altLang="en-US"/>
              <a:pPr/>
              <a:t>61</a:t>
            </a:fld>
            <a:endParaRPr lang="en-US" altLang="en-US" dirty="0"/>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4F6EFE-8BCD-4C4B-B71A-7A537E0346A3}" type="slidenum">
              <a:rPr lang="en-US" altLang="en-US"/>
              <a:pPr/>
              <a:t>8</a:t>
            </a:fld>
            <a:endParaRPr lang="en-US" altLang="en-US" dirty="0"/>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D6278B-3B32-4444-8CAB-3837B1AB7368}" type="slidenum">
              <a:rPr lang="en-US" altLang="en-US"/>
              <a:pPr/>
              <a:t>62</a:t>
            </a:fld>
            <a:endParaRPr lang="en-US" altLang="en-US" dirty="0"/>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415EEC-1EEE-446B-84F9-581FB8AFB3F7}" type="slidenum">
              <a:rPr lang="en-US" altLang="en-US"/>
              <a:pPr/>
              <a:t>63</a:t>
            </a:fld>
            <a:endParaRPr lang="en-US" altLang="en-US" dirty="0"/>
          </a:p>
        </p:txBody>
      </p:sp>
      <p:sp>
        <p:nvSpPr>
          <p:cNvPr id="679938" name="Rectangle 2"/>
          <p:cNvSpPr>
            <a:spLocks noGrp="1" noRot="1" noChangeAspect="1" noChangeArrowheads="1" noTextEdit="1"/>
          </p:cNvSpPr>
          <p:nvPr>
            <p:ph type="sldImg"/>
          </p:nvPr>
        </p:nvSpPr>
        <p:spPr>
          <a:ln/>
        </p:spPr>
      </p:sp>
      <p:sp>
        <p:nvSpPr>
          <p:cNvPr id="6799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9D679-62FC-499D-83C8-B84139CD6FE7}" type="slidenum">
              <a:rPr lang="en-US" altLang="en-US"/>
              <a:pPr/>
              <a:t>64</a:t>
            </a:fld>
            <a:endParaRPr lang="en-US" altLang="en-US" dirty="0"/>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3439D-B699-4DD3-AF7F-1ECF621489C2}" type="slidenum">
              <a:rPr lang="en-US" altLang="en-US"/>
              <a:pPr/>
              <a:t>65</a:t>
            </a:fld>
            <a:endParaRPr lang="en-US" altLang="en-US" dirty="0"/>
          </a:p>
        </p:txBody>
      </p:sp>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3D4969-F01B-409F-A6E5-5A3E01C3C141}" type="slidenum">
              <a:rPr lang="en-US" altLang="en-US"/>
              <a:pPr/>
              <a:t>66</a:t>
            </a:fld>
            <a:endParaRPr lang="en-US" altLang="en-US" dirty="0"/>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9489B2-D3FF-4CB3-9FF1-E27593D22BA6}" type="slidenum">
              <a:rPr lang="en-US" altLang="en-US"/>
              <a:pPr/>
              <a:t>67</a:t>
            </a:fld>
            <a:endParaRPr lang="en-US" altLang="en-US" dirty="0"/>
          </a:p>
        </p:txBody>
      </p:sp>
      <p:sp>
        <p:nvSpPr>
          <p:cNvPr id="704514" name="Rectangle 2"/>
          <p:cNvSpPr>
            <a:spLocks noGrp="1" noRot="1" noChangeAspect="1" noChangeArrowheads="1" noTextEdit="1"/>
          </p:cNvSpPr>
          <p:nvPr>
            <p:ph type="sldImg"/>
          </p:nvPr>
        </p:nvSpPr>
        <p:spPr>
          <a:ln/>
        </p:spPr>
      </p:sp>
      <p:sp>
        <p:nvSpPr>
          <p:cNvPr id="7045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23BCE7-B437-407A-932B-859FF4DF6A79}" type="slidenum">
              <a:rPr lang="en-US" altLang="en-US"/>
              <a:pPr/>
              <a:t>68</a:t>
            </a:fld>
            <a:endParaRPr lang="en-US" altLang="en-US" dirty="0"/>
          </a:p>
        </p:txBody>
      </p:sp>
      <p:sp>
        <p:nvSpPr>
          <p:cNvPr id="653314" name="Rectangle 2"/>
          <p:cNvSpPr>
            <a:spLocks noGrp="1" noRot="1" noChangeAspect="1" noChangeArrowheads="1" noTextEdit="1"/>
          </p:cNvSpPr>
          <p:nvPr>
            <p:ph type="sldImg"/>
          </p:nvPr>
        </p:nvSpPr>
        <p:spPr>
          <a:ln/>
        </p:spPr>
      </p:sp>
      <p:sp>
        <p:nvSpPr>
          <p:cNvPr id="6533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1C264F-CD48-406C-97A3-0861840AE616}" type="slidenum">
              <a:rPr lang="en-US" altLang="en-US"/>
              <a:pPr/>
              <a:t>69</a:t>
            </a:fld>
            <a:endParaRPr lang="en-US" altLang="en-US" dirty="0"/>
          </a:p>
        </p:txBody>
      </p:sp>
      <p:sp>
        <p:nvSpPr>
          <p:cNvPr id="708610" name="Rectangle 2"/>
          <p:cNvSpPr>
            <a:spLocks noGrp="1" noRot="1" noChangeAspect="1" noChangeArrowheads="1" noTextEdit="1"/>
          </p:cNvSpPr>
          <p:nvPr>
            <p:ph type="sldImg"/>
          </p:nvPr>
        </p:nvSpPr>
        <p:spPr>
          <a:ln/>
        </p:spPr>
      </p:sp>
      <p:sp>
        <p:nvSpPr>
          <p:cNvPr id="7086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C08F3F-AF82-4CF3-877A-F81D4B05E23E}" type="slidenum">
              <a:rPr lang="en-US" altLang="en-US"/>
              <a:pPr/>
              <a:t>70</a:t>
            </a:fld>
            <a:endParaRPr lang="en-US" altLang="en-US" dirty="0"/>
          </a:p>
        </p:txBody>
      </p:sp>
      <p:sp>
        <p:nvSpPr>
          <p:cNvPr id="706562" name="Rectangle 2"/>
          <p:cNvSpPr>
            <a:spLocks noGrp="1" noRot="1" noChangeAspect="1" noChangeArrowheads="1" noTextEdit="1"/>
          </p:cNvSpPr>
          <p:nvPr>
            <p:ph type="sldImg"/>
          </p:nvPr>
        </p:nvSpPr>
        <p:spPr>
          <a:ln/>
        </p:spPr>
      </p:sp>
      <p:sp>
        <p:nvSpPr>
          <p:cNvPr id="7065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88B18-F139-4709-97CF-AEE7EFAE6214}" type="slidenum">
              <a:rPr lang="en-US" altLang="en-US"/>
              <a:pPr/>
              <a:t>71</a:t>
            </a:fld>
            <a:endParaRPr lang="en-US" altLang="en-US" dirty="0"/>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89A63B-1BE5-4751-B73A-4DE873919ABC}" type="slidenum">
              <a:rPr lang="en-US" altLang="en-US"/>
              <a:pPr/>
              <a:t>9</a:t>
            </a:fld>
            <a:endParaRPr lang="en-US" altLang="en-US" dirty="0"/>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EF247F-5DF4-42EE-92BC-B62362F14644}" type="slidenum">
              <a:rPr lang="en-US" altLang="en-US"/>
              <a:pPr/>
              <a:t>72</a:t>
            </a:fld>
            <a:endParaRPr lang="en-US" altLang="en-US" dirty="0"/>
          </a:p>
        </p:txBody>
      </p:sp>
      <p:sp>
        <p:nvSpPr>
          <p:cNvPr id="630786" name="Rectangle 2"/>
          <p:cNvSpPr>
            <a:spLocks noGrp="1" noRot="1" noChangeAspect="1" noChangeArrowheads="1" noTextEdit="1"/>
          </p:cNvSpPr>
          <p:nvPr>
            <p:ph type="sldImg"/>
          </p:nvPr>
        </p:nvSpPr>
        <p:spPr>
          <a:ln/>
        </p:spPr>
      </p:sp>
      <p:sp>
        <p:nvSpPr>
          <p:cNvPr id="6307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C4B225-275F-4A64-B7C9-1BC8B6B14DAF}" type="slidenum">
              <a:rPr lang="en-US" altLang="en-US"/>
              <a:pPr/>
              <a:t>73</a:t>
            </a:fld>
            <a:endParaRPr lang="en-US" altLang="en-US" dirty="0"/>
          </a:p>
        </p:txBody>
      </p:sp>
      <p:sp>
        <p:nvSpPr>
          <p:cNvPr id="688130" name="Rectangle 2"/>
          <p:cNvSpPr>
            <a:spLocks noGrp="1" noRot="1" noChangeAspect="1" noChangeArrowheads="1" noTextEdit="1"/>
          </p:cNvSpPr>
          <p:nvPr>
            <p:ph type="sldImg"/>
          </p:nvPr>
        </p:nvSpPr>
        <p:spPr>
          <a:ln/>
        </p:spPr>
      </p:sp>
      <p:sp>
        <p:nvSpPr>
          <p:cNvPr id="6881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3611C-4E93-4D9E-9DE0-F872D50B706D}" type="slidenum">
              <a:rPr lang="en-US" altLang="en-US"/>
              <a:pPr/>
              <a:t>74</a:t>
            </a:fld>
            <a:endParaRPr lang="en-US" altLang="en-US" dirty="0"/>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0BC1C1-062F-4827-A1B3-DD106D1D0F0F}" type="slidenum">
              <a:rPr lang="en-US" altLang="en-US"/>
              <a:pPr/>
              <a:t>75</a:t>
            </a:fld>
            <a:endParaRPr lang="en-US" altLang="en-US" dirty="0"/>
          </a:p>
        </p:txBody>
      </p:sp>
      <p:sp>
        <p:nvSpPr>
          <p:cNvPr id="710658" name="Rectangle 2"/>
          <p:cNvSpPr>
            <a:spLocks noGrp="1" noRot="1" noChangeAspect="1" noChangeArrowheads="1" noTextEdit="1"/>
          </p:cNvSpPr>
          <p:nvPr>
            <p:ph type="sldImg"/>
          </p:nvPr>
        </p:nvSpPr>
        <p:spPr>
          <a:ln/>
        </p:spPr>
      </p:sp>
      <p:sp>
        <p:nvSpPr>
          <p:cNvPr id="7106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D19A1D-28B5-4480-ADDF-468A282870DA}" type="slidenum">
              <a:rPr lang="en-US" altLang="en-US"/>
              <a:pPr/>
              <a:t>76</a:t>
            </a:fld>
            <a:endParaRPr lang="en-US" altLang="en-US" dirty="0"/>
          </a:p>
        </p:txBody>
      </p:sp>
      <p:sp>
        <p:nvSpPr>
          <p:cNvPr id="712706" name="Rectangle 2"/>
          <p:cNvSpPr>
            <a:spLocks noGrp="1" noRot="1" noChangeAspect="1" noChangeArrowheads="1" noTextEdit="1"/>
          </p:cNvSpPr>
          <p:nvPr>
            <p:ph type="sldImg"/>
          </p:nvPr>
        </p:nvSpPr>
        <p:spPr>
          <a:ln/>
        </p:spPr>
      </p:sp>
      <p:sp>
        <p:nvSpPr>
          <p:cNvPr id="7127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ED6628-2ED1-475C-AB15-92E52F745DDF}" type="slidenum">
              <a:rPr lang="en-US" altLang="en-US"/>
              <a:pPr/>
              <a:t>77</a:t>
            </a:fld>
            <a:endParaRPr lang="en-US" altLang="en-US" dirty="0"/>
          </a:p>
        </p:txBody>
      </p:sp>
      <p:sp>
        <p:nvSpPr>
          <p:cNvPr id="696322" name="Rectangle 2"/>
          <p:cNvSpPr>
            <a:spLocks noGrp="1" noRot="1" noChangeAspect="1" noChangeArrowheads="1" noTextEdit="1"/>
          </p:cNvSpPr>
          <p:nvPr>
            <p:ph type="sldImg"/>
          </p:nvPr>
        </p:nvSpPr>
        <p:spPr>
          <a:ln/>
        </p:spPr>
      </p:sp>
      <p:sp>
        <p:nvSpPr>
          <p:cNvPr id="6963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291C5D-9581-495F-8477-BA8770838916}" type="slidenum">
              <a:rPr lang="en-US" altLang="en-US"/>
              <a:pPr/>
              <a:t>78</a:t>
            </a:fld>
            <a:endParaRPr lang="en-US" altLang="en-US" dirty="0"/>
          </a:p>
        </p:txBody>
      </p:sp>
      <p:sp>
        <p:nvSpPr>
          <p:cNvPr id="632834" name="Rectangle 2"/>
          <p:cNvSpPr>
            <a:spLocks noGrp="1" noRot="1" noChangeAspect="1" noChangeArrowheads="1" noTextEdit="1"/>
          </p:cNvSpPr>
          <p:nvPr>
            <p:ph type="sldImg"/>
          </p:nvPr>
        </p:nvSpPr>
        <p:spPr>
          <a:ln/>
        </p:spPr>
      </p:sp>
      <p:sp>
        <p:nvSpPr>
          <p:cNvPr id="632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AC4F7A-2EA3-4D5B-983E-477E246F11D1}" type="slidenum">
              <a:rPr lang="en-US" altLang="en-US"/>
              <a:pPr/>
              <a:t>79</a:t>
            </a:fld>
            <a:endParaRPr lang="en-US" altLang="en-US" dirty="0"/>
          </a:p>
        </p:txBody>
      </p:sp>
      <p:sp>
        <p:nvSpPr>
          <p:cNvPr id="636930" name="Rectangle 2"/>
          <p:cNvSpPr>
            <a:spLocks noGrp="1" noRot="1" noChangeAspect="1" noChangeArrowheads="1" noTextEdit="1"/>
          </p:cNvSpPr>
          <p:nvPr>
            <p:ph type="sldImg"/>
          </p:nvPr>
        </p:nvSpPr>
        <p:spPr>
          <a:ln/>
        </p:spPr>
      </p:sp>
      <p:sp>
        <p:nvSpPr>
          <p:cNvPr id="6369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8173A8-0C6A-4278-A02D-64D997EE05ED}" type="slidenum">
              <a:rPr lang="en-US" altLang="en-US"/>
              <a:pPr/>
              <a:t>80</a:t>
            </a:fld>
            <a:endParaRPr lang="en-US" altLang="en-US" dirty="0"/>
          </a:p>
        </p:txBody>
      </p:sp>
      <p:sp>
        <p:nvSpPr>
          <p:cNvPr id="638978" name="Rectangle 2"/>
          <p:cNvSpPr>
            <a:spLocks noGrp="1" noRot="1" noChangeAspect="1" noChangeArrowheads="1" noTextEdit="1"/>
          </p:cNvSpPr>
          <p:nvPr>
            <p:ph type="sldImg"/>
          </p:nvPr>
        </p:nvSpPr>
        <p:spPr>
          <a:ln/>
        </p:spPr>
      </p:sp>
      <p:sp>
        <p:nvSpPr>
          <p:cNvPr id="6389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836E5C-89DD-47CA-8796-E32E4292B57A}" type="slidenum">
              <a:rPr lang="en-US" altLang="en-US"/>
              <a:pPr/>
              <a:t>81</a:t>
            </a:fld>
            <a:endParaRPr lang="en-US" altLang="en-US" dirty="0"/>
          </a:p>
        </p:txBody>
      </p:sp>
      <p:sp>
        <p:nvSpPr>
          <p:cNvPr id="641026" name="Rectangle 2"/>
          <p:cNvSpPr>
            <a:spLocks noGrp="1" noRot="1" noChangeAspect="1" noChangeArrowheads="1" noTextEdit="1"/>
          </p:cNvSpPr>
          <p:nvPr>
            <p:ph type="sldImg"/>
          </p:nvPr>
        </p:nvSpPr>
        <p:spPr>
          <a:ln/>
        </p:spPr>
      </p:sp>
      <p:sp>
        <p:nvSpPr>
          <p:cNvPr id="6410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C7A60-CE12-4306-A0AD-FBCF002D6CA7}" type="slidenum">
              <a:rPr lang="en-US" altLang="en-US"/>
              <a:pPr/>
              <a:t>10</a:t>
            </a:fld>
            <a:endParaRPr lang="en-US" altLang="en-US" dirty="0"/>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E31C5-4120-4D30-8D9A-E15B845AF099}" type="slidenum">
              <a:rPr lang="en-US" altLang="en-US"/>
              <a:pPr/>
              <a:t>82</a:t>
            </a:fld>
            <a:endParaRPr lang="en-US" altLang="en-US" dirty="0"/>
          </a:p>
        </p:txBody>
      </p:sp>
      <p:sp>
        <p:nvSpPr>
          <p:cNvPr id="643074" name="Rectangle 2"/>
          <p:cNvSpPr>
            <a:spLocks noGrp="1" noRot="1" noChangeAspect="1" noChangeArrowheads="1" noTextEdit="1"/>
          </p:cNvSpPr>
          <p:nvPr>
            <p:ph type="sldImg"/>
          </p:nvPr>
        </p:nvSpPr>
        <p:spPr>
          <a:ln/>
        </p:spPr>
      </p:sp>
      <p:sp>
        <p:nvSpPr>
          <p:cNvPr id="6430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FCDD55-4367-4F2E-9A47-7E5EB2CDA94C}" type="slidenum">
              <a:rPr lang="en-US" altLang="en-US"/>
              <a:pPr/>
              <a:t>83</a:t>
            </a:fld>
            <a:endParaRPr lang="en-US" altLang="en-US" dirty="0"/>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F0BF29-1B0A-4A58-8582-8C54F60846DC}" type="slidenum">
              <a:rPr lang="en-US" altLang="en-US"/>
              <a:pPr/>
              <a:t>84</a:t>
            </a:fld>
            <a:endParaRPr lang="en-US" altLang="en-US" dirty="0"/>
          </a:p>
        </p:txBody>
      </p:sp>
      <p:sp>
        <p:nvSpPr>
          <p:cNvPr id="647170" name="Rectangle 2"/>
          <p:cNvSpPr>
            <a:spLocks noGrp="1" noRot="1" noChangeAspect="1" noChangeArrowheads="1" noTextEdit="1"/>
          </p:cNvSpPr>
          <p:nvPr>
            <p:ph type="sldImg"/>
          </p:nvPr>
        </p:nvSpPr>
        <p:spPr>
          <a:ln/>
        </p:spPr>
      </p:sp>
      <p:sp>
        <p:nvSpPr>
          <p:cNvPr id="6471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E8B17A-BAB5-48C0-9510-A91D86FEEDED}" type="slidenum">
              <a:rPr lang="en-US" altLang="en-US"/>
              <a:pPr/>
              <a:t>85</a:t>
            </a:fld>
            <a:endParaRPr lang="en-US" altLang="en-US" dirty="0"/>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32838-990B-4323-A9B3-C82DBB67A70F}" type="slidenum">
              <a:rPr lang="en-US" altLang="en-US"/>
              <a:pPr/>
              <a:t>86</a:t>
            </a:fld>
            <a:endParaRPr lang="en-US" altLang="en-US" dirty="0"/>
          </a:p>
        </p:txBody>
      </p:sp>
      <p:sp>
        <p:nvSpPr>
          <p:cNvPr id="649218" name="Rectangle 2"/>
          <p:cNvSpPr>
            <a:spLocks noGrp="1" noRot="1" noChangeAspect="1" noChangeArrowheads="1" noTextEdit="1"/>
          </p:cNvSpPr>
          <p:nvPr>
            <p:ph type="sldImg"/>
          </p:nvPr>
        </p:nvSpPr>
        <p:spPr>
          <a:ln/>
        </p:spPr>
      </p:sp>
      <p:sp>
        <p:nvSpPr>
          <p:cNvPr id="6492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4F671-2471-4708-AE83-0D1B90FEFDA2}" type="slidenum">
              <a:rPr lang="en-US" altLang="en-US"/>
              <a:pPr/>
              <a:t>11</a:t>
            </a:fld>
            <a:endParaRPr lang="en-US" altLang="en-US" dirty="0"/>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77F8913D-3539-4455-B1B0-7095E7DD04C9}" type="slidenum">
              <a:rPr lang="en-US" altLang="en-US"/>
              <a:pPr/>
              <a:t>‹#›</a:t>
            </a:fld>
            <a:endParaRPr lang="en-US" altLang="en-US" dirty="0"/>
          </a:p>
        </p:txBody>
      </p:sp>
    </p:spTree>
    <p:extLst>
      <p:ext uri="{BB962C8B-B14F-4D97-AF65-F5344CB8AC3E}">
        <p14:creationId xmlns:p14="http://schemas.microsoft.com/office/powerpoint/2010/main" val="1536296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9275B3B7-F627-46C8-99B5-3A92404B43EF}" type="slidenum">
              <a:rPr lang="en-US" altLang="en-US"/>
              <a:pPr/>
              <a:t>‹#›</a:t>
            </a:fld>
            <a:endParaRPr lang="en-US" altLang="en-US" dirty="0"/>
          </a:p>
        </p:txBody>
      </p:sp>
    </p:spTree>
    <p:extLst>
      <p:ext uri="{BB962C8B-B14F-4D97-AF65-F5344CB8AC3E}">
        <p14:creationId xmlns:p14="http://schemas.microsoft.com/office/powerpoint/2010/main" val="20666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22DA8E98-AFBD-436E-8F02-B7CD7FCB0F1B}" type="slidenum">
              <a:rPr lang="en-US" altLang="en-US"/>
              <a:pPr/>
              <a:t>‹#›</a:t>
            </a:fld>
            <a:endParaRPr lang="en-US" altLang="en-US" dirty="0"/>
          </a:p>
        </p:txBody>
      </p:sp>
    </p:spTree>
    <p:extLst>
      <p:ext uri="{BB962C8B-B14F-4D97-AF65-F5344CB8AC3E}">
        <p14:creationId xmlns:p14="http://schemas.microsoft.com/office/powerpoint/2010/main" val="2078640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44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FA60EE5F-999A-40FC-814D-BADBA90E036B}" type="slidenum">
              <a:rPr lang="en-US" altLang="en-US"/>
              <a:pPr/>
              <a:t>‹#›</a:t>
            </a:fld>
            <a:endParaRPr lang="en-US" altLang="en-US" dirty="0"/>
          </a:p>
        </p:txBody>
      </p:sp>
    </p:spTree>
    <p:extLst>
      <p:ext uri="{BB962C8B-B14F-4D97-AF65-F5344CB8AC3E}">
        <p14:creationId xmlns:p14="http://schemas.microsoft.com/office/powerpoint/2010/main" val="136127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B8D05E89-8EB2-45C7-9C88-F4B32871A2E6}" type="slidenum">
              <a:rPr lang="en-US" altLang="en-US"/>
              <a:pPr/>
              <a:t>‹#›</a:t>
            </a:fld>
            <a:endParaRPr lang="en-US" altLang="en-US" dirty="0"/>
          </a:p>
        </p:txBody>
      </p:sp>
    </p:spTree>
    <p:extLst>
      <p:ext uri="{BB962C8B-B14F-4D97-AF65-F5344CB8AC3E}">
        <p14:creationId xmlns:p14="http://schemas.microsoft.com/office/powerpoint/2010/main" val="2014631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9CC8C5E0-B912-4C3A-A8F3-C06AB663B23A}" type="slidenum">
              <a:rPr lang="en-US" altLang="en-US"/>
              <a:pPr/>
              <a:t>‹#›</a:t>
            </a:fld>
            <a:endParaRPr lang="en-US" altLang="en-US" dirty="0"/>
          </a:p>
        </p:txBody>
      </p:sp>
    </p:spTree>
    <p:extLst>
      <p:ext uri="{BB962C8B-B14F-4D97-AF65-F5344CB8AC3E}">
        <p14:creationId xmlns:p14="http://schemas.microsoft.com/office/powerpoint/2010/main" val="131637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2D4E7537-437B-4490-8D2F-D736528FC2DF}" type="slidenum">
              <a:rPr lang="en-US" altLang="en-US"/>
              <a:pPr/>
              <a:t>‹#›</a:t>
            </a:fld>
            <a:endParaRPr lang="en-US" altLang="en-US" dirty="0"/>
          </a:p>
        </p:txBody>
      </p:sp>
    </p:spTree>
    <p:extLst>
      <p:ext uri="{BB962C8B-B14F-4D97-AF65-F5344CB8AC3E}">
        <p14:creationId xmlns:p14="http://schemas.microsoft.com/office/powerpoint/2010/main" val="2185081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9AB94A44-C902-41DF-8FB6-925D562D7C17}" type="slidenum">
              <a:rPr lang="en-US" altLang="en-US"/>
              <a:pPr/>
              <a:t>‹#›</a:t>
            </a:fld>
            <a:endParaRPr lang="en-US" altLang="en-US" dirty="0"/>
          </a:p>
        </p:txBody>
      </p:sp>
    </p:spTree>
    <p:extLst>
      <p:ext uri="{BB962C8B-B14F-4D97-AF65-F5344CB8AC3E}">
        <p14:creationId xmlns:p14="http://schemas.microsoft.com/office/powerpoint/2010/main" val="2758325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1114D399-E0EE-498B-91DE-5099030593B8}" type="slidenum">
              <a:rPr lang="en-US" altLang="en-US"/>
              <a:pPr/>
              <a:t>‹#›</a:t>
            </a:fld>
            <a:endParaRPr lang="en-US" altLang="en-US" dirty="0"/>
          </a:p>
        </p:txBody>
      </p:sp>
    </p:spTree>
    <p:extLst>
      <p:ext uri="{BB962C8B-B14F-4D97-AF65-F5344CB8AC3E}">
        <p14:creationId xmlns:p14="http://schemas.microsoft.com/office/powerpoint/2010/main" val="285811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77000" y="61722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E491AF38-10AF-4DF8-B3F4-CB0A99E9A6D2}" type="slidenum">
              <a:rPr lang="en-US" altLang="en-US"/>
              <a:pPr/>
              <a:t>‹#›</a:t>
            </a:fld>
            <a:endParaRPr lang="en-US" altLang="en-US" dirty="0"/>
          </a:p>
        </p:txBody>
      </p:sp>
    </p:spTree>
    <p:extLst>
      <p:ext uri="{BB962C8B-B14F-4D97-AF65-F5344CB8AC3E}">
        <p14:creationId xmlns:p14="http://schemas.microsoft.com/office/powerpoint/2010/main" val="159499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121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11.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9.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36.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39.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4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4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43.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44.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4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4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4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48.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4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50.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51.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5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hemeOverride" Target="../theme/themeOverride5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hemeOverride" Target="../theme/themeOverride5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hemeOverride" Target="../theme/themeOverride5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hemeOverride" Target="../theme/themeOverride5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hemeOverride" Target="../theme/themeOverride5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hemeOverride" Target="../theme/themeOverride58.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hemeOverride" Target="../theme/themeOverride59.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hemeOverride" Target="../theme/themeOverride60.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hemeOverride" Target="../theme/themeOverride6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hemeOverride" Target="../theme/themeOverride6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hemeOverride" Target="../theme/themeOverride63.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hemeOverride" Target="../theme/themeOverride6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hemeOverride" Target="../theme/themeOverride65.xml"/><Relationship Id="rId4" Type="http://schemas.openxmlformats.org/officeDocument/2006/relationships/image" Target="../media/image39.jp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hemeOverride" Target="../theme/themeOverride66.xml"/><Relationship Id="rId4" Type="http://schemas.openxmlformats.org/officeDocument/2006/relationships/image" Target="../media/image40.jp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hemeOverride" Target="../theme/themeOverride67.xml"/><Relationship Id="rId4" Type="http://schemas.openxmlformats.org/officeDocument/2006/relationships/image" Target="../media/image41.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hemeOverride" Target="../theme/themeOverride68.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hemeOverride" Target="../theme/themeOverride6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hemeOverride" Target="../theme/themeOverride70.xml"/><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hemeOverride" Target="../theme/themeOverride71.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hemeOverride" Target="../theme/themeOverride72.xml"/><Relationship Id="rId4" Type="http://schemas.openxmlformats.org/officeDocument/2006/relationships/image" Target="../media/image45.jp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hemeOverride" Target="../theme/themeOverride73.xml"/><Relationship Id="rId4" Type="http://schemas.openxmlformats.org/officeDocument/2006/relationships/image" Target="../media/image46.jp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hemeOverride" Target="../theme/themeOverride74.xml"/><Relationship Id="rId4" Type="http://schemas.openxmlformats.org/officeDocument/2006/relationships/image" Target="../media/image47.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hemeOverride" Target="../theme/themeOverride7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hemeOverride" Target="../theme/themeOverride7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hemeOverride" Target="../theme/themeOverride7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4.gi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hemeOverride" Target="../theme/themeOverride7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hemeOverride" Target="../theme/themeOverride8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hemeOverride" Target="../theme/themeOverride81.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hemeOverride" Target="../theme/themeOverride8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hemeOverride" Target="../theme/themeOverride8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hemeOverride" Target="../theme/themeOverride8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171" name="Rectangle 1027"/>
          <p:cNvSpPr>
            <a:spLocks noGrp="1" noChangeArrowheads="1"/>
          </p:cNvSpPr>
          <p:nvPr>
            <p:ph type="ctrTitle"/>
          </p:nvPr>
        </p:nvSpPr>
        <p:spPr>
          <a:xfrm>
            <a:off x="533400" y="1905000"/>
            <a:ext cx="3810000" cy="838200"/>
          </a:xfrm>
        </p:spPr>
        <p:txBody>
          <a:bodyPr/>
          <a:lstStyle/>
          <a:p>
            <a:r>
              <a:rPr lang="en-US" altLang="en-US" sz="4800" b="1" dirty="0">
                <a:solidFill>
                  <a:schemeClr val="bg1"/>
                </a:solidFill>
              </a:rPr>
              <a:t>Chapter 4</a:t>
            </a:r>
          </a:p>
        </p:txBody>
      </p:sp>
      <p:sp>
        <p:nvSpPr>
          <p:cNvPr id="7172" name="Rectangle 1028"/>
          <p:cNvSpPr>
            <a:spLocks noGrp="1" noChangeArrowheads="1"/>
          </p:cNvSpPr>
          <p:nvPr>
            <p:ph type="subTitle" idx="1"/>
          </p:nvPr>
        </p:nvSpPr>
        <p:spPr>
          <a:xfrm>
            <a:off x="304800" y="2895600"/>
            <a:ext cx="3886200" cy="1371600"/>
          </a:xfrm>
        </p:spPr>
        <p:txBody>
          <a:bodyPr>
            <a:normAutofit fontScale="92500" lnSpcReduction="20000"/>
          </a:bodyPr>
          <a:lstStyle/>
          <a:p>
            <a:r>
              <a:rPr lang="en-US" altLang="en-US" dirty="0">
                <a:solidFill>
                  <a:schemeClr val="bg1"/>
                </a:solidFill>
                <a:latin typeface="Arial" charset="0"/>
              </a:rPr>
              <a:t>MARIE: An Introduction </a:t>
            </a:r>
          </a:p>
          <a:p>
            <a:r>
              <a:rPr lang="en-US" altLang="en-US" dirty="0">
                <a:solidFill>
                  <a:schemeClr val="bg1"/>
                </a:solidFill>
                <a:latin typeface="Arial" charset="0"/>
              </a:rPr>
              <a:t>to a Simple Computer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703" name="Rectangle 7"/>
          <p:cNvSpPr>
            <a:spLocks noChangeArrowheads="1"/>
          </p:cNvSpPr>
          <p:nvPr/>
        </p:nvSpPr>
        <p:spPr bwMode="auto">
          <a:xfrm>
            <a:off x="609600" y="1066800"/>
            <a:ext cx="8001000" cy="4343400"/>
          </a:xfrm>
          <a:prstGeom prst="rect">
            <a:avLst/>
          </a:prstGeom>
          <a:noFill/>
          <a:ln>
            <a:noFill/>
          </a:ln>
          <a:effectLst/>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spcBef>
                <a:spcPct val="10000"/>
              </a:spcBef>
            </a:pPr>
            <a:endParaRPr lang="en-US" altLang="en-US" sz="2100" dirty="0">
              <a:latin typeface="Arial" charset="0"/>
            </a:endParaRPr>
          </a:p>
        </p:txBody>
      </p:sp>
      <p:sp>
        <p:nvSpPr>
          <p:cNvPr id="541707" name="Rectangle 11"/>
          <p:cNvSpPr>
            <a:spLocks noGrp="1" noChangeArrowheads="1"/>
          </p:cNvSpPr>
          <p:nvPr>
            <p:ph type="title"/>
          </p:nvPr>
        </p:nvSpPr>
        <p:spPr/>
        <p:txBody>
          <a:bodyPr/>
          <a:lstStyle/>
          <a:p>
            <a:r>
              <a:rPr lang="en-US" altLang="en-US" dirty="0"/>
              <a:t>4.3 The Bus (5 of 5)</a:t>
            </a:r>
          </a:p>
        </p:txBody>
      </p:sp>
      <p:sp>
        <p:nvSpPr>
          <p:cNvPr id="3" name="Content Placeholder 2">
            <a:extLst>
              <a:ext uri="{FF2B5EF4-FFF2-40B4-BE49-F238E27FC236}">
                <a16:creationId xmlns:a16="http://schemas.microsoft.com/office/drawing/2014/main" id="{A5E54933-B1BC-BB49-A0D7-7A89B9B9E157}"/>
              </a:ext>
            </a:extLst>
          </p:cNvPr>
          <p:cNvSpPr>
            <a:spLocks noGrp="1"/>
          </p:cNvSpPr>
          <p:nvPr>
            <p:ph idx="1"/>
          </p:nvPr>
        </p:nvSpPr>
        <p:spPr/>
        <p:txBody>
          <a:bodyPr>
            <a:normAutofit fontScale="92500" lnSpcReduction="10000"/>
          </a:bodyPr>
          <a:lstStyle/>
          <a:p>
            <a:pPr>
              <a:spcBef>
                <a:spcPct val="10000"/>
              </a:spcBef>
            </a:pPr>
            <a:r>
              <a:rPr lang="en-US" altLang="en-US" sz="2600" dirty="0">
                <a:latin typeface="Arial" charset="0"/>
              </a:rPr>
              <a:t>In a master-slave configuration, where more than one device can be the bus master, concurrent bus master requests must be arbitrated.</a:t>
            </a:r>
          </a:p>
          <a:p>
            <a:pPr>
              <a:spcBef>
                <a:spcPct val="10000"/>
              </a:spcBef>
            </a:pPr>
            <a:r>
              <a:rPr lang="en-US" altLang="en-US" sz="2600" dirty="0">
                <a:latin typeface="Arial" charset="0"/>
              </a:rPr>
              <a:t>Four categories of bus arbitration are:</a:t>
            </a:r>
          </a:p>
          <a:p>
            <a:pPr lvl="1">
              <a:spcBef>
                <a:spcPct val="10000"/>
              </a:spcBef>
            </a:pPr>
            <a:r>
              <a:rPr lang="en-US" altLang="en-US" sz="2200" b="1" dirty="0"/>
              <a:t>Daisy chain:</a:t>
            </a:r>
            <a:r>
              <a:rPr lang="en-US" altLang="en-US" sz="2200" dirty="0"/>
              <a:t> Permissions are passed from the highest-priority device to the lowest.</a:t>
            </a:r>
          </a:p>
          <a:p>
            <a:pPr lvl="1">
              <a:spcBef>
                <a:spcPct val="10000"/>
              </a:spcBef>
            </a:pPr>
            <a:r>
              <a:rPr lang="en-US" altLang="en-US" sz="2200" b="1" dirty="0"/>
              <a:t>Centralized parallel:</a:t>
            </a:r>
            <a:r>
              <a:rPr lang="en-US" altLang="en-US" sz="2200" dirty="0"/>
              <a:t> Each device is directly connected to an arbitration circuit.</a:t>
            </a:r>
          </a:p>
          <a:p>
            <a:pPr lvl="1">
              <a:spcBef>
                <a:spcPct val="10000"/>
              </a:spcBef>
            </a:pPr>
            <a:r>
              <a:rPr lang="en-US" altLang="en-US" sz="2200" b="1" dirty="0"/>
              <a:t>Distributed using self-detection:</a:t>
            </a:r>
            <a:r>
              <a:rPr lang="en-US" altLang="en-US" sz="2200" dirty="0"/>
              <a:t> Devices decide which gets the bus among themselves.</a:t>
            </a:r>
          </a:p>
          <a:p>
            <a:pPr lvl="1">
              <a:spcBef>
                <a:spcPct val="10000"/>
              </a:spcBef>
            </a:pPr>
            <a:r>
              <a:rPr lang="en-US" altLang="en-US" sz="2200" b="1" dirty="0"/>
              <a:t>Distributed using collision-detection:</a:t>
            </a:r>
            <a:r>
              <a:rPr lang="en-US" altLang="en-US" sz="2200" dirty="0"/>
              <a:t> Any device can try to use the bus. If its data collides with the data of another device, it tries again.</a:t>
            </a:r>
          </a:p>
          <a:p>
            <a:pPr lvl="1">
              <a:spcBef>
                <a:spcPct val="10000"/>
              </a:spcBef>
            </a:pPr>
            <a:endParaRPr lang="en-US" altLang="en-US" sz="2100" dirty="0">
              <a:latin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4.4 Clocks (1 of 2)</a:t>
            </a:r>
          </a:p>
        </p:txBody>
      </p:sp>
      <p:sp>
        <p:nvSpPr>
          <p:cNvPr id="550915" name="Rectangle 3"/>
          <p:cNvSpPr>
            <a:spLocks noGrp="1" noChangeArrowheads="1"/>
          </p:cNvSpPr>
          <p:nvPr>
            <p:ph idx="1"/>
          </p:nvPr>
        </p:nvSpPr>
        <p:spPr/>
        <p:txBody>
          <a:bodyPr>
            <a:normAutofit fontScale="85000" lnSpcReduction="10000"/>
          </a:bodyPr>
          <a:lstStyle/>
          <a:p>
            <a:r>
              <a:rPr lang="en-US" altLang="en-US" dirty="0"/>
              <a:t>Every computer contains at least one clock that synchronizes the activities of its components.</a:t>
            </a:r>
          </a:p>
          <a:p>
            <a:r>
              <a:rPr lang="en-US" altLang="en-US" dirty="0"/>
              <a:t>A fixed number of clock cycles are required to carry out each data movement or computational operation.</a:t>
            </a:r>
          </a:p>
          <a:p>
            <a:r>
              <a:rPr lang="en-US" altLang="en-US" dirty="0"/>
              <a:t>The clock frequency, measured in megahertz or gigahertz, determines the speed with which all operations are carried out.</a:t>
            </a:r>
          </a:p>
          <a:p>
            <a:r>
              <a:rPr lang="en-US" altLang="en-US" dirty="0"/>
              <a:t>Clock cycle time is the reciprocal of clock frequency.</a:t>
            </a:r>
          </a:p>
          <a:p>
            <a:pPr lvl="1"/>
            <a:r>
              <a:rPr lang="en-US" altLang="en-US" dirty="0"/>
              <a:t>An 800 MHz clock has a cycle time of 1.25 ns.</a:t>
            </a: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0" name="Rectangle 10"/>
          <p:cNvSpPr>
            <a:spLocks noGrp="1" noChangeArrowheads="1"/>
          </p:cNvSpPr>
          <p:nvPr>
            <p:ph type="title"/>
          </p:nvPr>
        </p:nvSpPr>
        <p:spPr/>
        <p:txBody>
          <a:bodyPr/>
          <a:lstStyle/>
          <a:p>
            <a:r>
              <a:rPr lang="en-US" altLang="en-US" dirty="0"/>
              <a:t>4.4 Clocks (2 of 2)</a:t>
            </a:r>
          </a:p>
        </p:txBody>
      </p:sp>
      <p:sp>
        <p:nvSpPr>
          <p:cNvPr id="552963" name="Rectangle 3"/>
          <p:cNvSpPr>
            <a:spLocks noGrp="1" noChangeArrowheads="1"/>
          </p:cNvSpPr>
          <p:nvPr>
            <p:ph idx="1"/>
          </p:nvPr>
        </p:nvSpPr>
        <p:spPr/>
        <p:txBody>
          <a:bodyPr>
            <a:normAutofit fontScale="85000" lnSpcReduction="10000"/>
          </a:bodyPr>
          <a:lstStyle/>
          <a:p>
            <a:r>
              <a:rPr lang="en-US" altLang="en-US" dirty="0"/>
              <a:t>Clock speed should not be confused with CPU performance.</a:t>
            </a:r>
          </a:p>
          <a:p>
            <a:r>
              <a:rPr lang="en-US" altLang="en-US" dirty="0"/>
              <a:t>The CPU time required to run a program is given by the general performance equation:</a:t>
            </a:r>
          </a:p>
          <a:p>
            <a:endParaRPr lang="en-US" altLang="en-US" dirty="0"/>
          </a:p>
          <a:p>
            <a:endParaRPr lang="en-US" altLang="en-US" dirty="0"/>
          </a:p>
          <a:p>
            <a:pPr lvl="1"/>
            <a:r>
              <a:rPr lang="en-US" altLang="en-US" dirty="0"/>
              <a:t>We see that we can improve CPU throughput when we reduce the number of instructions in a program, reduce the number of cycles per instruction, or reduce the number of nanoseconds per clock cycle.</a:t>
            </a:r>
          </a:p>
        </p:txBody>
      </p:sp>
      <p:sp>
        <p:nvSpPr>
          <p:cNvPr id="552964" name="Text Box 4"/>
          <p:cNvSpPr txBox="1">
            <a:spLocks noChangeArrowheads="1"/>
          </p:cNvSpPr>
          <p:nvPr/>
        </p:nvSpPr>
        <p:spPr bwMode="auto">
          <a:xfrm>
            <a:off x="914400" y="5897562"/>
            <a:ext cx="7315200" cy="42703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buFontTx/>
              <a:buNone/>
            </a:pPr>
            <a:r>
              <a:rPr lang="en-US" altLang="en-US" sz="2200" dirty="0">
                <a:solidFill>
                  <a:srgbClr val="000000"/>
                </a:solidFill>
                <a:latin typeface="+mj-lt"/>
              </a:rPr>
              <a:t>We will return to this important equation in later chapters.</a:t>
            </a:r>
            <a:endParaRPr lang="en-US" altLang="en-US" sz="2000" dirty="0">
              <a:solidFill>
                <a:srgbClr val="000000"/>
              </a:solidFill>
              <a:latin typeface="+mj-lt"/>
            </a:endParaRPr>
          </a:p>
        </p:txBody>
      </p:sp>
      <p:pic>
        <p:nvPicPr>
          <p:cNvPr id="3" name="Picture 2">
            <a:extLst>
              <a:ext uri="{FF2B5EF4-FFF2-40B4-BE49-F238E27FC236}">
                <a16:creationId xmlns:a16="http://schemas.microsoft.com/office/drawing/2014/main" id="{F2E66F79-8361-654A-98A2-C497F2BA7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657600"/>
            <a:ext cx="7785100" cy="79991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4.5 The Input/Output Subsystem</a:t>
            </a:r>
          </a:p>
        </p:txBody>
      </p:sp>
      <p:sp>
        <p:nvSpPr>
          <p:cNvPr id="555011" name="Rectangle 3"/>
          <p:cNvSpPr>
            <a:spLocks noGrp="1" noChangeArrowheads="1"/>
          </p:cNvSpPr>
          <p:nvPr>
            <p:ph idx="1"/>
          </p:nvPr>
        </p:nvSpPr>
        <p:spPr>
          <a:xfrm>
            <a:off x="685800" y="1981200"/>
            <a:ext cx="7772400" cy="3581400"/>
          </a:xfrm>
        </p:spPr>
        <p:txBody>
          <a:bodyPr>
            <a:normAutofit fontScale="85000" lnSpcReduction="20000"/>
          </a:bodyPr>
          <a:lstStyle/>
          <a:p>
            <a:r>
              <a:rPr lang="en-US" altLang="en-US" dirty="0"/>
              <a:t>A computer communicates with the outside world through its input/output (I/O) subsystem.</a:t>
            </a:r>
          </a:p>
          <a:p>
            <a:r>
              <a:rPr lang="en-US" altLang="en-US" dirty="0"/>
              <a:t>I/O devices connect to the CPU through various interfaces.</a:t>
            </a:r>
          </a:p>
          <a:p>
            <a:r>
              <a:rPr lang="en-US" altLang="en-US" dirty="0"/>
              <a:t>I/O can be memory-mapped</a:t>
            </a:r>
            <a:r>
              <a:rPr lang="en-US" dirty="0"/>
              <a:t>—</a:t>
            </a:r>
            <a:r>
              <a:rPr lang="en-US" altLang="en-US" dirty="0"/>
              <a:t>where the I/O device behaves like main memory from the CPU’s point of view.</a:t>
            </a:r>
          </a:p>
          <a:p>
            <a:r>
              <a:rPr lang="en-US" altLang="en-US" dirty="0"/>
              <a:t>Or I/O can be instruction-based, where the CPU has a specialized I/O instruction set.</a:t>
            </a:r>
          </a:p>
        </p:txBody>
      </p:sp>
      <p:sp>
        <p:nvSpPr>
          <p:cNvPr id="555012" name="Text Box 4"/>
          <p:cNvSpPr txBox="1">
            <a:spLocks noChangeArrowheads="1"/>
          </p:cNvSpPr>
          <p:nvPr/>
        </p:nvSpPr>
        <p:spPr bwMode="auto">
          <a:xfrm>
            <a:off x="2286000" y="5821362"/>
            <a:ext cx="4572000" cy="42703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buFontTx/>
              <a:buNone/>
            </a:pPr>
            <a:r>
              <a:rPr lang="en-US" altLang="en-US" sz="2200" dirty="0">
                <a:solidFill>
                  <a:srgbClr val="000000"/>
                </a:solidFill>
                <a:latin typeface="+mj-lt"/>
              </a:rPr>
              <a:t>We study I/O in detail in chapter 7.</a:t>
            </a:r>
            <a:endParaRPr lang="en-US" altLang="en-US" sz="2000" dirty="0">
              <a:solidFill>
                <a:srgbClr val="000000"/>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4.6 Memory Organization (1 of 8)</a:t>
            </a:r>
          </a:p>
        </p:txBody>
      </p:sp>
      <p:sp>
        <p:nvSpPr>
          <p:cNvPr id="557059" name="Rectangle 3"/>
          <p:cNvSpPr>
            <a:spLocks noGrp="1" noChangeArrowheads="1"/>
          </p:cNvSpPr>
          <p:nvPr>
            <p:ph idx="1"/>
          </p:nvPr>
        </p:nvSpPr>
        <p:spPr/>
        <p:txBody>
          <a:bodyPr>
            <a:normAutofit fontScale="85000" lnSpcReduction="20000"/>
          </a:bodyPr>
          <a:lstStyle/>
          <a:p>
            <a:r>
              <a:rPr lang="en-US" altLang="en-US" dirty="0"/>
              <a:t>Computer memory consists of a linear array of addressable storage cells that are similar to registers.</a:t>
            </a:r>
          </a:p>
          <a:p>
            <a:r>
              <a:rPr lang="en-US" altLang="en-US" dirty="0"/>
              <a:t>Memory can be byte-addressable, or word-addressable, where a word typically consists of two or more bytes.</a:t>
            </a:r>
          </a:p>
          <a:p>
            <a:r>
              <a:rPr lang="en-US" altLang="en-US" dirty="0"/>
              <a:t>Memory is constructed of RAM chips, often referred to in terms of length </a:t>
            </a:r>
            <a:r>
              <a:rPr lang="en-US" altLang="en-US" dirty="0">
                <a:sym typeface="Symbol" pitchFamily="18" charset="2"/>
              </a:rPr>
              <a:t></a:t>
            </a:r>
            <a:r>
              <a:rPr lang="en-US" altLang="en-US" dirty="0"/>
              <a:t> width.</a:t>
            </a:r>
          </a:p>
          <a:p>
            <a:r>
              <a:rPr lang="en-US" altLang="en-US" dirty="0"/>
              <a:t>If the memory word size of the machine is 16 bits, then a 4M </a:t>
            </a:r>
            <a:r>
              <a:rPr lang="en-US" altLang="en-US" dirty="0">
                <a:sym typeface="Symbol" pitchFamily="18" charset="2"/>
              </a:rPr>
              <a:t></a:t>
            </a:r>
            <a:r>
              <a:rPr lang="en-US" altLang="en-US" dirty="0"/>
              <a:t> 16 RAM chip gives us 4 megabytes of 16-bit memory locations.</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7"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lnSpcReduction="10000"/>
          </a:bodyPr>
          <a:lstStyle/>
          <a:p>
            <a:pPr>
              <a:spcBef>
                <a:spcPct val="10000"/>
              </a:spcBef>
            </a:pPr>
            <a:r>
              <a:rPr lang="en-US" altLang="en-US" sz="2600" dirty="0"/>
              <a:t>How does the computer access a memory location corresponds to a particular address?</a:t>
            </a:r>
          </a:p>
          <a:p>
            <a:pPr>
              <a:spcBef>
                <a:spcPct val="10000"/>
              </a:spcBef>
            </a:pPr>
            <a:r>
              <a:rPr lang="en-US" altLang="en-US" sz="2600" dirty="0"/>
              <a:t>We observe that 4M can be expressed as 2</a:t>
            </a:r>
            <a:r>
              <a:rPr lang="en-US" altLang="en-US" sz="2800" baseline="30000" dirty="0"/>
              <a:t>2</a:t>
            </a:r>
            <a:r>
              <a:rPr lang="en-US" altLang="en-US" sz="2600" dirty="0"/>
              <a:t> </a:t>
            </a:r>
            <a:r>
              <a:rPr lang="en-US" altLang="en-US" sz="2600" b="1" dirty="0">
                <a:sym typeface="Symbol" pitchFamily="18" charset="2"/>
              </a:rPr>
              <a:t> </a:t>
            </a:r>
            <a:r>
              <a:rPr lang="en-US" altLang="en-US" sz="2600" dirty="0"/>
              <a:t>2</a:t>
            </a:r>
            <a:r>
              <a:rPr lang="en-US" altLang="en-US" sz="2800" baseline="30000" dirty="0"/>
              <a:t>20</a:t>
            </a:r>
            <a:r>
              <a:rPr lang="en-US" altLang="en-US" sz="2600" dirty="0"/>
              <a:t> = 2</a:t>
            </a:r>
            <a:r>
              <a:rPr lang="en-US" altLang="en-US" sz="2800" baseline="30000" dirty="0"/>
              <a:t>22</a:t>
            </a:r>
            <a:r>
              <a:rPr lang="en-US" altLang="en-US" sz="2600" dirty="0"/>
              <a:t> words.</a:t>
            </a:r>
          </a:p>
          <a:p>
            <a:pPr>
              <a:spcBef>
                <a:spcPct val="10000"/>
              </a:spcBef>
            </a:pPr>
            <a:r>
              <a:rPr lang="en-US" altLang="en-US" sz="2600" dirty="0"/>
              <a:t>The memory locations for this memory are numbered 0 through 2</a:t>
            </a:r>
            <a:r>
              <a:rPr lang="en-US" altLang="en-US" sz="2800" baseline="30000" dirty="0"/>
              <a:t>22</a:t>
            </a:r>
            <a:r>
              <a:rPr lang="en-US" altLang="en-US" sz="2600" dirty="0"/>
              <a:t> </a:t>
            </a:r>
            <a:r>
              <a:rPr lang="en-US" sz="2600" dirty="0"/>
              <a:t>–</a:t>
            </a:r>
            <a:r>
              <a:rPr lang="en-US" sz="2800" dirty="0"/>
              <a:t> </a:t>
            </a:r>
            <a:r>
              <a:rPr lang="en-US" altLang="en-US" sz="2600" dirty="0"/>
              <a:t>1.</a:t>
            </a:r>
          </a:p>
          <a:p>
            <a:pPr>
              <a:spcBef>
                <a:spcPct val="10000"/>
              </a:spcBef>
            </a:pPr>
            <a:r>
              <a:rPr lang="en-US" altLang="en-US" sz="2600" dirty="0"/>
              <a:t>Thus, the memory bus of this system requires at least 22 address lines.</a:t>
            </a:r>
          </a:p>
          <a:p>
            <a:pPr lvl="1">
              <a:spcBef>
                <a:spcPct val="10000"/>
              </a:spcBef>
            </a:pPr>
            <a:r>
              <a:rPr lang="en-US" altLang="en-US" sz="2400" dirty="0"/>
              <a:t>The address lines “count” from 0 to 2</a:t>
            </a:r>
            <a:r>
              <a:rPr lang="en-US" altLang="en-US" sz="2400" baseline="30000" dirty="0"/>
              <a:t>22</a:t>
            </a:r>
            <a:r>
              <a:rPr lang="en-US" altLang="en-US" sz="2400" dirty="0"/>
              <a:t> </a:t>
            </a:r>
            <a:r>
              <a:rPr lang="en-US" sz="2400" dirty="0"/>
              <a:t>–</a:t>
            </a:r>
            <a:r>
              <a:rPr lang="en-US" altLang="en-US" sz="2400" dirty="0"/>
              <a:t> 1 in binary. Each line is either “on” or “off” indicating the location of the desired memory element.</a:t>
            </a:r>
            <a:endParaRPr lang="en-US" altLang="en-US" sz="2200" dirty="0"/>
          </a:p>
        </p:txBody>
      </p:sp>
      <p:sp>
        <p:nvSpPr>
          <p:cNvPr id="6" name="Rectangle 2">
            <a:extLst>
              <a:ext uri="{FF2B5EF4-FFF2-40B4-BE49-F238E27FC236}">
                <a16:creationId xmlns:a16="http://schemas.microsoft.com/office/drawing/2014/main" id="{523AAC35-D0A9-4C45-99B2-6CEFD302EE41}"/>
              </a:ext>
            </a:extLst>
          </p:cNvPr>
          <p:cNvSpPr>
            <a:spLocks noGrp="1" noChangeArrowheads="1"/>
          </p:cNvSpPr>
          <p:nvPr>
            <p:ph type="title"/>
          </p:nvPr>
        </p:nvSpPr>
        <p:spPr>
          <a:xfrm>
            <a:off x="685800" y="381000"/>
            <a:ext cx="7772400" cy="1219200"/>
          </a:xfrm>
        </p:spPr>
        <p:txBody>
          <a:bodyPr/>
          <a:lstStyle/>
          <a:p>
            <a:r>
              <a:rPr lang="en-US" altLang="en-US" dirty="0"/>
              <a:t>4.6 Memory Organization (2 of 8)</a:t>
            </a: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60" name="Rectangle 8"/>
          <p:cNvSpPr>
            <a:spLocks noGrp="1" noChangeArrowheads="1"/>
          </p:cNvSpPr>
          <p:nvPr>
            <p:ph type="title"/>
          </p:nvPr>
        </p:nvSpPr>
        <p:spPr/>
        <p:txBody>
          <a:bodyPr/>
          <a:lstStyle/>
          <a:p>
            <a:r>
              <a:rPr lang="en-US" altLang="en-US" dirty="0"/>
              <a:t>4.6 Memory Organization (3 of 8)</a:t>
            </a:r>
          </a:p>
        </p:txBody>
      </p:sp>
      <p:sp>
        <p:nvSpPr>
          <p:cNvPr id="561155" name="Rectangle 3"/>
          <p:cNvSpPr>
            <a:spLocks noGrp="1" noChangeArrowheads="1"/>
          </p:cNvSpPr>
          <p:nvPr>
            <p:ph idx="1"/>
          </p:nvPr>
        </p:nvSpPr>
        <p:spPr/>
        <p:txBody>
          <a:bodyPr>
            <a:normAutofit fontScale="85000" lnSpcReduction="10000"/>
          </a:bodyPr>
          <a:lstStyle/>
          <a:p>
            <a:r>
              <a:rPr lang="en-US" altLang="en-US" dirty="0"/>
              <a:t>Physical memory usually consists of more than one RAM chip.</a:t>
            </a:r>
          </a:p>
          <a:p>
            <a:r>
              <a:rPr lang="en-US" altLang="en-US" dirty="0"/>
              <a:t>Access is more efficient when memory is organized into banks of chips with the addresses interleaved across the chips</a:t>
            </a:r>
          </a:p>
          <a:p>
            <a:r>
              <a:rPr lang="en-US" altLang="en-US" dirty="0"/>
              <a:t>With low-order interleaving, the low order bits of the address specify which memory bank contains the address of interest.</a:t>
            </a:r>
          </a:p>
          <a:p>
            <a:r>
              <a:rPr lang="en-US" altLang="en-US" dirty="0"/>
              <a:t>Accordingly, in high-order interleaving, the high order address bits specify the memory bank.</a:t>
            </a:r>
          </a:p>
        </p:txBody>
      </p:sp>
      <p:sp>
        <p:nvSpPr>
          <p:cNvPr id="561156" name="Text Box 4"/>
          <p:cNvSpPr txBox="1">
            <a:spLocks noChangeArrowheads="1"/>
          </p:cNvSpPr>
          <p:nvPr/>
        </p:nvSpPr>
        <p:spPr bwMode="auto">
          <a:xfrm>
            <a:off x="1600200" y="5636876"/>
            <a:ext cx="5867400" cy="4308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The next two slides illustrate these two ideas.</a:t>
            </a:r>
            <a:endParaRPr lang="en-US" altLang="en-US" sz="2000" dirty="0">
              <a:solidFill>
                <a:srgbClr val="000000"/>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8" name="Rectangle 4"/>
          <p:cNvSpPr>
            <a:spLocks noGrp="1" noChangeArrowheads="1"/>
          </p:cNvSpPr>
          <p:nvPr>
            <p:ph type="title"/>
          </p:nvPr>
        </p:nvSpPr>
        <p:spPr/>
        <p:txBody>
          <a:bodyPr/>
          <a:lstStyle/>
          <a:p>
            <a:r>
              <a:rPr lang="en-US" altLang="en-US" dirty="0"/>
              <a:t>4.6 Memory Organization (4 of 8)</a:t>
            </a:r>
          </a:p>
        </p:txBody>
      </p:sp>
      <p:sp>
        <p:nvSpPr>
          <p:cNvPr id="697349" name="Rectangle 5"/>
          <p:cNvSpPr>
            <a:spLocks noGrp="1" noChangeArrowheads="1"/>
          </p:cNvSpPr>
          <p:nvPr>
            <p:ph idx="1"/>
          </p:nvPr>
        </p:nvSpPr>
        <p:spPr>
          <a:xfrm>
            <a:off x="685800" y="1981200"/>
            <a:ext cx="5257800" cy="3810000"/>
          </a:xfrm>
        </p:spPr>
        <p:txBody>
          <a:bodyPr>
            <a:normAutofit fontScale="92500" lnSpcReduction="20000"/>
          </a:bodyPr>
          <a:lstStyle/>
          <a:p>
            <a:pPr>
              <a:spcBef>
                <a:spcPct val="15000"/>
              </a:spcBef>
            </a:pPr>
            <a:r>
              <a:rPr lang="en-US" altLang="en-US" dirty="0"/>
              <a:t>Example: Suppose we have a memory consisting of 16 2K x 8 bit chips.</a:t>
            </a:r>
          </a:p>
          <a:p>
            <a:pPr marL="457200" lvl="1" indent="-346075">
              <a:spcBef>
                <a:spcPct val="15000"/>
              </a:spcBef>
              <a:buFont typeface="Times New Roman" pitchFamily="18" charset="0"/>
              <a:buChar char="–"/>
            </a:pPr>
            <a:r>
              <a:rPr lang="en-US" altLang="en-US" dirty="0">
                <a:latin typeface="Arial" charset="0"/>
              </a:rPr>
              <a:t>Memory is 32K = 2</a:t>
            </a:r>
            <a:r>
              <a:rPr lang="en-US" altLang="en-US" baseline="30000" dirty="0">
                <a:latin typeface="Arial" charset="0"/>
              </a:rPr>
              <a:t>5</a:t>
            </a:r>
            <a:r>
              <a:rPr lang="en-US" altLang="en-US" dirty="0">
                <a:latin typeface="Arial" charset="0"/>
              </a:rPr>
              <a:t> </a:t>
            </a:r>
            <a:r>
              <a:rPr lang="en-US" altLang="en-US" dirty="0">
                <a:latin typeface="Arial" charset="0"/>
                <a:sym typeface="Symbol" pitchFamily="18" charset="2"/>
              </a:rPr>
              <a:t></a:t>
            </a:r>
            <a:r>
              <a:rPr lang="en-US" altLang="en-US" dirty="0">
                <a:latin typeface="Arial" charset="0"/>
              </a:rPr>
              <a:t> 2</a:t>
            </a:r>
            <a:r>
              <a:rPr lang="en-US" altLang="en-US" baseline="30000" dirty="0">
                <a:latin typeface="Arial" charset="0"/>
              </a:rPr>
              <a:t>10</a:t>
            </a:r>
            <a:r>
              <a:rPr lang="en-US" altLang="en-US" dirty="0">
                <a:latin typeface="Arial" charset="0"/>
              </a:rPr>
              <a:t> = 2</a:t>
            </a:r>
            <a:r>
              <a:rPr lang="en-US" altLang="en-US" baseline="30000" dirty="0">
                <a:latin typeface="Arial" charset="0"/>
              </a:rPr>
              <a:t>15</a:t>
            </a:r>
          </a:p>
          <a:p>
            <a:pPr marL="457200" lvl="1" indent="-346075">
              <a:spcBef>
                <a:spcPct val="15000"/>
              </a:spcBef>
              <a:buFont typeface="Times New Roman" pitchFamily="18" charset="0"/>
              <a:buChar char="–"/>
            </a:pPr>
            <a:r>
              <a:rPr lang="en-US" altLang="en-US" dirty="0">
                <a:latin typeface="Arial" charset="0"/>
              </a:rPr>
              <a:t>15 bits are needed for each address.</a:t>
            </a:r>
          </a:p>
          <a:p>
            <a:pPr marL="457200" lvl="1" indent="-346075">
              <a:spcBef>
                <a:spcPct val="15000"/>
              </a:spcBef>
              <a:buFont typeface="Times New Roman" pitchFamily="18" charset="0"/>
              <a:buChar char="–"/>
            </a:pPr>
            <a:r>
              <a:rPr lang="en-US" altLang="en-US" dirty="0">
                <a:latin typeface="Arial" charset="0"/>
              </a:rPr>
              <a:t>We need 4 bits to select the chip, and 11 bits for the offset into the chip that selects the byte.</a:t>
            </a:r>
          </a:p>
          <a:p>
            <a:pPr>
              <a:spcBef>
                <a:spcPct val="15000"/>
              </a:spcBef>
              <a:buFont typeface="Times New Roman" pitchFamily="18" charset="0"/>
              <a:buChar char="–"/>
            </a:pPr>
            <a:endParaRPr lang="en-US" altLang="en-US" dirty="0">
              <a:latin typeface="Arial" charset="0"/>
            </a:endParaRPr>
          </a:p>
          <a:p>
            <a:endParaRPr lang="en-US" altLang="en-US" dirty="0"/>
          </a:p>
        </p:txBody>
      </p:sp>
      <p:pic>
        <p:nvPicPr>
          <p:cNvPr id="3" name="Picture 2">
            <a:extLst>
              <a:ext uri="{FF2B5EF4-FFF2-40B4-BE49-F238E27FC236}">
                <a16:creationId xmlns:a16="http://schemas.microsoft.com/office/drawing/2014/main" id="{9ABB3CA5-2EDD-F441-8E0D-5E0556DF1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981200"/>
            <a:ext cx="2209800" cy="2832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5" name="Rectangle 3"/>
          <p:cNvSpPr>
            <a:spLocks noGrp="1" noChangeArrowheads="1"/>
          </p:cNvSpPr>
          <p:nvPr>
            <p:ph type="title"/>
          </p:nvPr>
        </p:nvSpPr>
        <p:spPr/>
        <p:txBody>
          <a:bodyPr/>
          <a:lstStyle/>
          <a:p>
            <a:r>
              <a:rPr lang="en-US" altLang="en-US" dirty="0"/>
              <a:t>4.6 Memory Organization (5 of 8)</a:t>
            </a:r>
          </a:p>
        </p:txBody>
      </p:sp>
      <p:sp>
        <p:nvSpPr>
          <p:cNvPr id="699396" name="Rectangle 4"/>
          <p:cNvSpPr>
            <a:spLocks noGrp="1" noChangeArrowheads="1"/>
          </p:cNvSpPr>
          <p:nvPr>
            <p:ph idx="1"/>
          </p:nvPr>
        </p:nvSpPr>
        <p:spPr>
          <a:xfrm>
            <a:off x="685800" y="1981200"/>
            <a:ext cx="7772400" cy="2057400"/>
          </a:xfrm>
        </p:spPr>
        <p:txBody>
          <a:bodyPr>
            <a:normAutofit lnSpcReduction="10000"/>
          </a:bodyPr>
          <a:lstStyle/>
          <a:p>
            <a:r>
              <a:rPr lang="en-US" altLang="en-US" dirty="0"/>
              <a:t>In high-order interleaving the high-order 4 bits select the chip.</a:t>
            </a:r>
          </a:p>
          <a:p>
            <a:r>
              <a:rPr lang="en-US" altLang="en-US" dirty="0"/>
              <a:t>In low-order interleaving the low-order 4 bits select the chip.</a:t>
            </a:r>
          </a:p>
        </p:txBody>
      </p:sp>
      <p:pic>
        <p:nvPicPr>
          <p:cNvPr id="3" name="Picture 2">
            <a:extLst>
              <a:ext uri="{FF2B5EF4-FFF2-40B4-BE49-F238E27FC236}">
                <a16:creationId xmlns:a16="http://schemas.microsoft.com/office/drawing/2014/main" id="{DF71F279-C77D-F645-ADA6-ACA18AAEA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4114800"/>
            <a:ext cx="1979159" cy="1873250"/>
          </a:xfrm>
          <a:prstGeom prst="rect">
            <a:avLst/>
          </a:prstGeom>
        </p:spPr>
      </p:pic>
      <p:pic>
        <p:nvPicPr>
          <p:cNvPr id="5" name="Picture 4">
            <a:extLst>
              <a:ext uri="{FF2B5EF4-FFF2-40B4-BE49-F238E27FC236}">
                <a16:creationId xmlns:a16="http://schemas.microsoft.com/office/drawing/2014/main" id="{7BD96BB7-2300-F84E-87BE-88F04C67E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733800"/>
            <a:ext cx="1993900" cy="254841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6" name="Rectangle 16"/>
          <p:cNvSpPr>
            <a:spLocks noGrp="1" noChangeArrowheads="1"/>
          </p:cNvSpPr>
          <p:nvPr>
            <p:ph type="title"/>
          </p:nvPr>
        </p:nvSpPr>
        <p:spPr/>
        <p:txBody>
          <a:bodyPr/>
          <a:lstStyle/>
          <a:p>
            <a:r>
              <a:rPr lang="en-US" altLang="en-US" dirty="0"/>
              <a:t>4.6 Memory Organization (6 of 8)</a:t>
            </a:r>
          </a:p>
        </p:txBody>
      </p:sp>
      <p:pic>
        <p:nvPicPr>
          <p:cNvPr id="3" name="Picture 2">
            <a:extLst>
              <a:ext uri="{FF2B5EF4-FFF2-40B4-BE49-F238E27FC236}">
                <a16:creationId xmlns:a16="http://schemas.microsoft.com/office/drawing/2014/main" id="{7D9F0B95-8E53-E94E-AB54-0E66ACB42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650" y="1733550"/>
            <a:ext cx="4584700" cy="33909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a:t>
            </a:r>
          </a:p>
        </p:txBody>
      </p:sp>
      <p:sp>
        <p:nvSpPr>
          <p:cNvPr id="2052" name="Rectangle 4"/>
          <p:cNvSpPr>
            <a:spLocks noGrp="1" noChangeArrowheads="1"/>
          </p:cNvSpPr>
          <p:nvPr>
            <p:ph idx="1"/>
          </p:nvPr>
        </p:nvSpPr>
        <p:spPr/>
        <p:txBody>
          <a:bodyPr>
            <a:normAutofit fontScale="92500" lnSpcReduction="10000"/>
          </a:bodyPr>
          <a:lstStyle/>
          <a:p>
            <a:r>
              <a:rPr lang="en-US" altLang="en-US" dirty="0"/>
              <a:t>Learn the components common to every modern computer system.</a:t>
            </a:r>
          </a:p>
          <a:p>
            <a:r>
              <a:rPr lang="en-US" altLang="en-US" dirty="0"/>
              <a:t>Be able to explain how each component contributes to program execution.</a:t>
            </a:r>
          </a:p>
          <a:p>
            <a:r>
              <a:rPr lang="en-US" altLang="en-US" dirty="0"/>
              <a:t>Understand a simple architecture invented to illuminate these basic concepts, and how it relates to some real architectures.</a:t>
            </a:r>
          </a:p>
          <a:p>
            <a:r>
              <a:rPr lang="en-US" altLang="en-US" dirty="0"/>
              <a:t>Know how the program assembly process 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6" name="Rectangle 16"/>
          <p:cNvSpPr>
            <a:spLocks noGrp="1" noChangeArrowheads="1"/>
          </p:cNvSpPr>
          <p:nvPr>
            <p:ph type="title"/>
          </p:nvPr>
        </p:nvSpPr>
        <p:spPr/>
        <p:txBody>
          <a:bodyPr/>
          <a:lstStyle/>
          <a:p>
            <a:r>
              <a:rPr lang="en-US" altLang="en-US" dirty="0"/>
              <a:t>4.6 Memory Organization (7 of 8)</a:t>
            </a:r>
          </a:p>
        </p:txBody>
      </p:sp>
      <p:pic>
        <p:nvPicPr>
          <p:cNvPr id="3" name="Picture 2">
            <a:extLst>
              <a:ext uri="{FF2B5EF4-FFF2-40B4-BE49-F238E27FC236}">
                <a16:creationId xmlns:a16="http://schemas.microsoft.com/office/drawing/2014/main" id="{5EBD2F74-F205-4A4B-B5FB-43CF8216F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8850" y="1733550"/>
            <a:ext cx="4686300" cy="3390900"/>
          </a:xfrm>
          <a:prstGeom prst="rect">
            <a:avLst/>
          </a:prstGeom>
        </p:spPr>
      </p:pic>
    </p:spTree>
    <p:extLst>
      <p:ext uri="{BB962C8B-B14F-4D97-AF65-F5344CB8AC3E}">
        <p14:creationId xmlns:p14="http://schemas.microsoft.com/office/powerpoint/2010/main" val="290936893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1"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lstStyle/>
          <a:p>
            <a:pPr>
              <a:spcBef>
                <a:spcPts val="1200"/>
              </a:spcBef>
            </a:pPr>
            <a:r>
              <a:rPr lang="en-US" altLang="en-US" sz="2600" dirty="0"/>
              <a:t>EXAMPLE 4.1: Suppose we have a 128-word memory that is 8-way low-order interleaved</a:t>
            </a:r>
          </a:p>
          <a:p>
            <a:pPr lvl="1">
              <a:spcBef>
                <a:spcPts val="1200"/>
              </a:spcBef>
            </a:pPr>
            <a:r>
              <a:rPr lang="en-US" altLang="en-US" sz="2400" dirty="0"/>
              <a:t>which means it uses 8 memory banks; 8 = 2</a:t>
            </a:r>
            <a:r>
              <a:rPr lang="en-US" altLang="en-US" sz="2400" baseline="30000" dirty="0"/>
              <a:t>3</a:t>
            </a:r>
            <a:r>
              <a:rPr lang="en-US" altLang="en-US" dirty="0"/>
              <a:t> </a:t>
            </a:r>
          </a:p>
          <a:p>
            <a:pPr>
              <a:spcBef>
                <a:spcPts val="1200"/>
              </a:spcBef>
            </a:pPr>
            <a:r>
              <a:rPr lang="en-US" altLang="en-US" sz="2600" dirty="0"/>
              <a:t>So we use the low-order 3 bits to identify the bank. </a:t>
            </a:r>
          </a:p>
          <a:p>
            <a:pPr>
              <a:spcBef>
                <a:spcPts val="1200"/>
              </a:spcBef>
            </a:pPr>
            <a:r>
              <a:rPr lang="en-US" altLang="en-US" sz="2600" dirty="0"/>
              <a:t>Because we have 128 words, we need 7 bits for each address (128 = 2</a:t>
            </a:r>
            <a:r>
              <a:rPr lang="en-US" altLang="en-US" sz="2600" baseline="30000" dirty="0"/>
              <a:t>7</a:t>
            </a:r>
            <a:r>
              <a:rPr lang="en-US" altLang="en-US" sz="2600" dirty="0"/>
              <a:t>).</a:t>
            </a:r>
            <a:endParaRPr lang="en-US" altLang="en-US" sz="2400" dirty="0"/>
          </a:p>
        </p:txBody>
      </p:sp>
      <p:sp>
        <p:nvSpPr>
          <p:cNvPr id="7" name="Rectangle 2">
            <a:extLst>
              <a:ext uri="{FF2B5EF4-FFF2-40B4-BE49-F238E27FC236}">
                <a16:creationId xmlns:a16="http://schemas.microsoft.com/office/drawing/2014/main" id="{B87B7DD7-6702-6A46-BB4A-DF1B77C6B6CC}"/>
              </a:ext>
            </a:extLst>
          </p:cNvPr>
          <p:cNvSpPr>
            <a:spLocks noGrp="1" noChangeArrowheads="1"/>
          </p:cNvSpPr>
          <p:nvPr>
            <p:ph type="title"/>
          </p:nvPr>
        </p:nvSpPr>
        <p:spPr>
          <a:xfrm>
            <a:off x="685800" y="381000"/>
            <a:ext cx="7772400" cy="1219200"/>
          </a:xfrm>
        </p:spPr>
        <p:txBody>
          <a:bodyPr/>
          <a:lstStyle/>
          <a:p>
            <a:r>
              <a:rPr lang="en-US" altLang="en-US" dirty="0"/>
              <a:t>4.6 Memory Organization (8 of 8)</a:t>
            </a:r>
          </a:p>
        </p:txBody>
      </p:sp>
      <p:pic>
        <p:nvPicPr>
          <p:cNvPr id="3" name="Picture 2">
            <a:extLst>
              <a:ext uri="{FF2B5EF4-FFF2-40B4-BE49-F238E27FC236}">
                <a16:creationId xmlns:a16="http://schemas.microsoft.com/office/drawing/2014/main" id="{5CC68A2C-1EA6-D444-B7B6-E7BC5AA14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5029200"/>
            <a:ext cx="3695700" cy="8509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dirty="0"/>
              <a:t>4.7 Interrupts</a:t>
            </a:r>
          </a:p>
        </p:txBody>
      </p:sp>
      <p:sp>
        <p:nvSpPr>
          <p:cNvPr id="565251" name="Rectangle 3"/>
          <p:cNvSpPr>
            <a:spLocks noGrp="1" noChangeArrowheads="1"/>
          </p:cNvSpPr>
          <p:nvPr>
            <p:ph idx="1"/>
          </p:nvPr>
        </p:nvSpPr>
        <p:spPr/>
        <p:txBody>
          <a:bodyPr>
            <a:normAutofit fontScale="85000" lnSpcReduction="20000"/>
          </a:bodyPr>
          <a:lstStyle/>
          <a:p>
            <a:r>
              <a:rPr lang="en-US" altLang="en-US" dirty="0"/>
              <a:t>The normal execution of a program is altered when an event of higher-priority occurs. The CPU is alerted to such an event through an interrupt.</a:t>
            </a:r>
          </a:p>
          <a:p>
            <a:r>
              <a:rPr lang="en-US" altLang="en-US" dirty="0"/>
              <a:t>Interrupts can be triggered by I/O requests, arithmetic errors (such as division by zero), or when an invalid instruction is encountered.</a:t>
            </a:r>
          </a:p>
          <a:p>
            <a:r>
              <a:rPr lang="en-US" altLang="en-US" dirty="0"/>
              <a:t>Each interrupt is associated with a procedure that directs the actions of the CPU when an interrupt occurs. </a:t>
            </a:r>
          </a:p>
          <a:p>
            <a:pPr lvl="1"/>
            <a:r>
              <a:rPr lang="en-US" altLang="en-US" dirty="0"/>
              <a:t>Nonmaskable interrupts are high-priority interrupts that cannot be ignored.</a:t>
            </a:r>
          </a:p>
        </p:txBody>
      </p:sp>
    </p:spTree>
    <p:extLst>
      <p:ext uri="{BB962C8B-B14F-4D97-AF65-F5344CB8AC3E}">
        <p14:creationId xmlns:p14="http://schemas.microsoft.com/office/powerpoint/2010/main" val="36682882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en-US" dirty="0"/>
              <a:t>4.8 MARIE (1 of 14)</a:t>
            </a:r>
          </a:p>
        </p:txBody>
      </p:sp>
      <p:sp>
        <p:nvSpPr>
          <p:cNvPr id="568323" name="Rectangle 3"/>
          <p:cNvSpPr>
            <a:spLocks noGrp="1" noChangeArrowheads="1"/>
          </p:cNvSpPr>
          <p:nvPr>
            <p:ph idx="1"/>
          </p:nvPr>
        </p:nvSpPr>
        <p:spPr/>
        <p:txBody>
          <a:bodyPr>
            <a:normAutofit fontScale="85000" lnSpcReduction="20000"/>
          </a:bodyPr>
          <a:lstStyle/>
          <a:p>
            <a:r>
              <a:rPr lang="en-US" altLang="en-US" dirty="0"/>
              <a:t>We can now bring together many of the ideas that we have discussed to this point using a very simple model computer.</a:t>
            </a:r>
          </a:p>
          <a:p>
            <a:r>
              <a:rPr lang="en-US" altLang="en-US" dirty="0"/>
              <a:t>Our model computer, the Machine Architecture that is Really Intuitive and Easy (MARIE) was designed for the singular purpose of illustrating basic computer system concepts.</a:t>
            </a:r>
          </a:p>
          <a:p>
            <a:r>
              <a:rPr lang="en-US" altLang="en-US" dirty="0"/>
              <a:t>While this system is too simple to do anything useful in the real world, a deep understanding of its functions will enable you to comprehend system architectures that are much more complex.</a:t>
            </a:r>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3" name="Rectangle 5"/>
          <p:cNvSpPr>
            <a:spLocks noGrp="1" noChangeArrowheads="1"/>
          </p:cNvSpPr>
          <p:nvPr>
            <p:ph type="title"/>
          </p:nvPr>
        </p:nvSpPr>
        <p:spPr/>
        <p:txBody>
          <a:bodyPr/>
          <a:lstStyle/>
          <a:p>
            <a:r>
              <a:rPr lang="en-US" altLang="en-US" dirty="0"/>
              <a:t>4.8 MARIE (2 of 14)</a:t>
            </a:r>
          </a:p>
        </p:txBody>
      </p:sp>
      <p:sp>
        <p:nvSpPr>
          <p:cNvPr id="570371" name="Rectangle 3"/>
          <p:cNvSpPr>
            <a:spLocks noGrp="1" noChangeArrowheads="1"/>
          </p:cNvSpPr>
          <p:nvPr>
            <p:ph idx="1"/>
          </p:nvPr>
        </p:nvSpPr>
        <p:spPr/>
        <p:txBody>
          <a:bodyPr>
            <a:normAutofit fontScale="85000" lnSpcReduction="20000"/>
          </a:bodyPr>
          <a:lstStyle/>
          <a:p>
            <a:r>
              <a:rPr lang="en-US" altLang="en-US" dirty="0"/>
              <a:t>The MARIE architecture has the following characteristics:</a:t>
            </a:r>
          </a:p>
          <a:p>
            <a:pPr lvl="1"/>
            <a:r>
              <a:rPr lang="en-US" altLang="en-US" dirty="0"/>
              <a:t>Binary, two's complement data representation.</a:t>
            </a:r>
          </a:p>
          <a:p>
            <a:pPr lvl="1"/>
            <a:r>
              <a:rPr lang="en-US" altLang="en-US" dirty="0"/>
              <a:t>Stored program, fixed word length data and instructions.</a:t>
            </a:r>
          </a:p>
          <a:p>
            <a:pPr lvl="1"/>
            <a:r>
              <a:rPr lang="en-US" altLang="en-US" dirty="0"/>
              <a:t>4K words of word-addressable main memory.</a:t>
            </a:r>
          </a:p>
          <a:p>
            <a:pPr lvl="1"/>
            <a:r>
              <a:rPr lang="en-US" altLang="en-US" dirty="0"/>
              <a:t>16-bit data words.</a:t>
            </a:r>
          </a:p>
          <a:p>
            <a:pPr lvl="1"/>
            <a:r>
              <a:rPr lang="en-US" altLang="en-US" dirty="0"/>
              <a:t>16-bit instructions, 4 for the opcode and 12 for the address.</a:t>
            </a:r>
          </a:p>
          <a:p>
            <a:pPr lvl="1"/>
            <a:r>
              <a:rPr lang="en-US" altLang="en-US" dirty="0"/>
              <a:t>A 16-bit arithmetic logic unit (ALU).</a:t>
            </a:r>
          </a:p>
          <a:p>
            <a:pPr lvl="1"/>
            <a:r>
              <a:rPr lang="en-US" altLang="en-US" dirty="0"/>
              <a:t>Seven registers for control and data movement.</a:t>
            </a: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21" name="Rectangle 5"/>
          <p:cNvSpPr>
            <a:spLocks noGrp="1" noChangeArrowheads="1"/>
          </p:cNvSpPr>
          <p:nvPr>
            <p:ph type="title"/>
          </p:nvPr>
        </p:nvSpPr>
        <p:spPr/>
        <p:txBody>
          <a:bodyPr/>
          <a:lstStyle/>
          <a:p>
            <a:r>
              <a:rPr lang="en-US" altLang="en-US" dirty="0"/>
              <a:t>4.8 MARIE (3 of 14)</a:t>
            </a:r>
          </a:p>
        </p:txBody>
      </p:sp>
      <p:sp>
        <p:nvSpPr>
          <p:cNvPr id="572419" name="Rectangle 3"/>
          <p:cNvSpPr>
            <a:spLocks noGrp="1" noChangeArrowheads="1"/>
          </p:cNvSpPr>
          <p:nvPr>
            <p:ph idx="1"/>
          </p:nvPr>
        </p:nvSpPr>
        <p:spPr/>
        <p:txBody>
          <a:bodyPr>
            <a:normAutofit fontScale="92500" lnSpcReduction="10000"/>
          </a:bodyPr>
          <a:lstStyle/>
          <a:p>
            <a:r>
              <a:rPr lang="en-US" altLang="en-US" dirty="0"/>
              <a:t>MARIE’s seven registers are:</a:t>
            </a:r>
          </a:p>
          <a:p>
            <a:pPr lvl="1"/>
            <a:r>
              <a:rPr lang="en-US" altLang="en-US" dirty="0"/>
              <a:t>(1) Accumulator, AC, a 16-bit register that holds a conditional operator (e.g., "less than") or one operand of a two-operand instruction.</a:t>
            </a:r>
          </a:p>
          <a:p>
            <a:pPr lvl="1"/>
            <a:r>
              <a:rPr lang="en-US" altLang="en-US" dirty="0"/>
              <a:t>(2) Memory address register, MAR, a 12-bit register that holds the memory address of an instruction or the operand of an instruction.  </a:t>
            </a:r>
          </a:p>
          <a:p>
            <a:pPr lvl="1"/>
            <a:r>
              <a:rPr lang="en-US" altLang="en-US" dirty="0"/>
              <a:t>(3) Memory buffer register, MBR, a 16-bit register that holds the data after its retrieval from, or before its placement in memory.</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21" name="Rectangle 5"/>
          <p:cNvSpPr>
            <a:spLocks noGrp="1" noChangeArrowheads="1"/>
          </p:cNvSpPr>
          <p:nvPr>
            <p:ph type="title"/>
          </p:nvPr>
        </p:nvSpPr>
        <p:spPr/>
        <p:txBody>
          <a:bodyPr/>
          <a:lstStyle/>
          <a:p>
            <a:r>
              <a:rPr lang="en-US" altLang="en-US" dirty="0"/>
              <a:t>4.8 MARIE (4 of 14)</a:t>
            </a:r>
          </a:p>
        </p:txBody>
      </p:sp>
      <p:sp>
        <p:nvSpPr>
          <p:cNvPr id="572419" name="Rectangle 3"/>
          <p:cNvSpPr>
            <a:spLocks noGrp="1" noChangeArrowheads="1"/>
          </p:cNvSpPr>
          <p:nvPr>
            <p:ph idx="1"/>
          </p:nvPr>
        </p:nvSpPr>
        <p:spPr/>
        <p:txBody>
          <a:bodyPr>
            <a:normAutofit fontScale="92500"/>
          </a:bodyPr>
          <a:lstStyle/>
          <a:p>
            <a:pPr lvl="1"/>
            <a:r>
              <a:rPr lang="en-US" altLang="en-US" dirty="0"/>
              <a:t>(4) Program counter, PC, a 12-bit register that holds the address of the next program instruction to be executed.</a:t>
            </a:r>
          </a:p>
          <a:p>
            <a:pPr lvl="1"/>
            <a:r>
              <a:rPr lang="en-US" altLang="en-US" dirty="0"/>
              <a:t>(5) Instruction register, IR, which holds an instruction immediately preceding its execution.</a:t>
            </a:r>
          </a:p>
          <a:p>
            <a:pPr lvl="1"/>
            <a:r>
              <a:rPr lang="en-US" altLang="en-US" dirty="0"/>
              <a:t>(6) Input register, InREG, an 8-bit register that holds data read from an input device.</a:t>
            </a:r>
          </a:p>
          <a:p>
            <a:pPr lvl="1"/>
            <a:r>
              <a:rPr lang="en-US" altLang="en-US" dirty="0"/>
              <a:t>(7) Output register, OutREG, an 8-bit register, that holds data that is ready for the output device.</a:t>
            </a:r>
          </a:p>
          <a:p>
            <a:pPr lvl="1"/>
            <a:endParaRPr lang="en-US" altLang="en-US" dirty="0"/>
          </a:p>
        </p:txBody>
      </p:sp>
    </p:spTree>
    <p:extLst>
      <p:ext uri="{BB962C8B-B14F-4D97-AF65-F5344CB8AC3E}">
        <p14:creationId xmlns:p14="http://schemas.microsoft.com/office/powerpoint/2010/main" val="138257720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8" name="Rectangle 6"/>
          <p:cNvSpPr>
            <a:spLocks noGrp="1" noChangeArrowheads="1"/>
          </p:cNvSpPr>
          <p:nvPr>
            <p:ph type="title"/>
          </p:nvPr>
        </p:nvSpPr>
        <p:spPr/>
        <p:txBody>
          <a:bodyPr/>
          <a:lstStyle/>
          <a:p>
            <a:r>
              <a:rPr lang="en-US" altLang="en-US" dirty="0"/>
              <a:t>4.8 MARIE (5 of 14)</a:t>
            </a:r>
          </a:p>
        </p:txBody>
      </p:sp>
      <p:sp>
        <p:nvSpPr>
          <p:cNvPr id="576515" name="Rectangle 3"/>
          <p:cNvSpPr>
            <a:spLocks noGrp="1" noChangeArrowheads="1"/>
          </p:cNvSpPr>
          <p:nvPr>
            <p:ph idx="1"/>
          </p:nvPr>
        </p:nvSpPr>
        <p:spPr/>
        <p:txBody>
          <a:bodyPr/>
          <a:lstStyle/>
          <a:p>
            <a:r>
              <a:rPr lang="en-US" altLang="en-US" dirty="0"/>
              <a:t>This is the MARIE architecture shown graphically.</a:t>
            </a:r>
          </a:p>
        </p:txBody>
      </p:sp>
      <p:pic>
        <p:nvPicPr>
          <p:cNvPr id="3" name="Picture 2">
            <a:extLst>
              <a:ext uri="{FF2B5EF4-FFF2-40B4-BE49-F238E27FC236}">
                <a16:creationId xmlns:a16="http://schemas.microsoft.com/office/drawing/2014/main" id="{EF7657FE-9DB7-8440-82A6-2580EEBDC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3276600"/>
            <a:ext cx="4578350" cy="2576841"/>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5" name="Rectangle 5"/>
          <p:cNvSpPr>
            <a:spLocks noGrp="1" noChangeArrowheads="1"/>
          </p:cNvSpPr>
          <p:nvPr>
            <p:ph type="title"/>
          </p:nvPr>
        </p:nvSpPr>
        <p:spPr/>
        <p:txBody>
          <a:bodyPr/>
          <a:lstStyle/>
          <a:p>
            <a:r>
              <a:rPr lang="en-US" altLang="en-US" dirty="0"/>
              <a:t>4.8 MARIE (6 of 14)</a:t>
            </a:r>
          </a:p>
        </p:txBody>
      </p:sp>
      <p:sp>
        <p:nvSpPr>
          <p:cNvPr id="578563" name="Rectangle 3"/>
          <p:cNvSpPr>
            <a:spLocks noGrp="1" noChangeArrowheads="1"/>
          </p:cNvSpPr>
          <p:nvPr>
            <p:ph idx="1"/>
          </p:nvPr>
        </p:nvSpPr>
        <p:spPr/>
        <p:txBody>
          <a:bodyPr>
            <a:normAutofit fontScale="85000" lnSpcReduction="20000"/>
          </a:bodyPr>
          <a:lstStyle/>
          <a:p>
            <a:r>
              <a:rPr lang="en-US" altLang="en-US" dirty="0"/>
              <a:t>The registers are interconnected, and connected with main memory through a common data bus.</a:t>
            </a:r>
          </a:p>
          <a:p>
            <a:r>
              <a:rPr lang="en-US" altLang="en-US" dirty="0"/>
              <a:t>Each device on the bus is identified by a unique number that is set on the control lines whenever that device is required to carry out an operation.</a:t>
            </a:r>
          </a:p>
          <a:p>
            <a:r>
              <a:rPr lang="en-US" altLang="en-US" dirty="0"/>
              <a:t>Separate connections are also provided between the accumulator and the memory buffer register, and the ALU and the accumulator and memory buffer register.</a:t>
            </a:r>
          </a:p>
          <a:p>
            <a:r>
              <a:rPr lang="en-US" altLang="en-US" dirty="0"/>
              <a:t>This permits data transfer between these devices without use of the main data bus.</a:t>
            </a: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5" name="Rectangle 7"/>
          <p:cNvSpPr>
            <a:spLocks noGrp="1" noChangeArrowheads="1"/>
          </p:cNvSpPr>
          <p:nvPr>
            <p:ph type="title"/>
          </p:nvPr>
        </p:nvSpPr>
        <p:spPr/>
        <p:txBody>
          <a:bodyPr/>
          <a:lstStyle/>
          <a:p>
            <a:r>
              <a:rPr lang="en-US" altLang="en-US" dirty="0"/>
              <a:t>4.8 MARIE (7 of 14)</a:t>
            </a:r>
          </a:p>
        </p:txBody>
      </p:sp>
      <p:sp>
        <p:nvSpPr>
          <p:cNvPr id="580611" name="Rectangle 3"/>
          <p:cNvSpPr>
            <a:spLocks noGrp="1" noChangeArrowheads="1"/>
          </p:cNvSpPr>
          <p:nvPr>
            <p:ph idx="1"/>
          </p:nvPr>
        </p:nvSpPr>
        <p:spPr>
          <a:xfrm>
            <a:off x="685800" y="1981200"/>
            <a:ext cx="3657600" cy="4114800"/>
          </a:xfrm>
        </p:spPr>
        <p:txBody>
          <a:bodyPr/>
          <a:lstStyle/>
          <a:p>
            <a:r>
              <a:rPr lang="en-US" altLang="en-US" dirty="0"/>
              <a:t>This is the MARIE data path shown graphically.</a:t>
            </a:r>
          </a:p>
        </p:txBody>
      </p:sp>
      <p:pic>
        <p:nvPicPr>
          <p:cNvPr id="3" name="Picture 2">
            <a:extLst>
              <a:ext uri="{FF2B5EF4-FFF2-40B4-BE49-F238E27FC236}">
                <a16:creationId xmlns:a16="http://schemas.microsoft.com/office/drawing/2014/main" id="{997F7744-EB5D-F940-BA10-D44F4936A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81200"/>
            <a:ext cx="2518298" cy="39560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4.1 Introduction</a:t>
            </a:r>
          </a:p>
        </p:txBody>
      </p:sp>
      <p:sp>
        <p:nvSpPr>
          <p:cNvPr id="8195" name="Rectangle 3"/>
          <p:cNvSpPr>
            <a:spLocks noGrp="1" noChangeArrowheads="1"/>
          </p:cNvSpPr>
          <p:nvPr>
            <p:ph idx="1"/>
          </p:nvPr>
        </p:nvSpPr>
        <p:spPr/>
        <p:txBody>
          <a:bodyPr>
            <a:normAutofit fontScale="85000" lnSpcReduction="10000"/>
          </a:bodyPr>
          <a:lstStyle/>
          <a:p>
            <a:r>
              <a:rPr lang="en-US" altLang="en-US" dirty="0"/>
              <a:t>Chapter 1 presented a general overview of computer systems.</a:t>
            </a:r>
          </a:p>
          <a:p>
            <a:r>
              <a:rPr lang="en-US" altLang="en-US" dirty="0"/>
              <a:t>In Chapter 2, we discussed how data is stored and manipulated by various computer system components.</a:t>
            </a:r>
          </a:p>
          <a:p>
            <a:r>
              <a:rPr lang="en-US" altLang="en-US" dirty="0"/>
              <a:t>Chapter 3 described the fundamental components of digital circuits.</a:t>
            </a:r>
          </a:p>
          <a:p>
            <a:r>
              <a:rPr lang="en-US" altLang="en-US" dirty="0"/>
              <a:t>Having this background, we can now understand how computer components work, and how they fit together to create useful computer systems.</a:t>
            </a:r>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61" name="Rectangle 5"/>
          <p:cNvSpPr>
            <a:spLocks noGrp="1" noChangeArrowheads="1"/>
          </p:cNvSpPr>
          <p:nvPr>
            <p:ph type="title"/>
          </p:nvPr>
        </p:nvSpPr>
        <p:spPr/>
        <p:txBody>
          <a:bodyPr/>
          <a:lstStyle/>
          <a:p>
            <a:r>
              <a:rPr lang="en-US" altLang="en-US" dirty="0"/>
              <a:t>4.8 MARIE (8 of 14)</a:t>
            </a:r>
          </a:p>
        </p:txBody>
      </p:sp>
      <p:sp>
        <p:nvSpPr>
          <p:cNvPr id="582659" name="Rectangle 3"/>
          <p:cNvSpPr>
            <a:spLocks noGrp="1" noChangeArrowheads="1"/>
          </p:cNvSpPr>
          <p:nvPr>
            <p:ph idx="1"/>
          </p:nvPr>
        </p:nvSpPr>
        <p:spPr/>
        <p:txBody>
          <a:bodyPr>
            <a:normAutofit fontScale="92500" lnSpcReduction="20000"/>
          </a:bodyPr>
          <a:lstStyle/>
          <a:p>
            <a:r>
              <a:rPr lang="en-US" altLang="en-US" dirty="0"/>
              <a:t>A computer’s instruction set architecture (ISA) specifies the format of its instructions and the primitive operations that the machine can perform.</a:t>
            </a:r>
          </a:p>
          <a:p>
            <a:r>
              <a:rPr lang="en-US" altLang="en-US" dirty="0"/>
              <a:t>The ISA is an interface between a computer’s hardware and its software.</a:t>
            </a:r>
          </a:p>
          <a:p>
            <a:r>
              <a:rPr lang="en-US" altLang="en-US" dirty="0"/>
              <a:t>Some ISAs include hundreds of different instructions for processing data and controlling program execution.</a:t>
            </a:r>
          </a:p>
          <a:p>
            <a:r>
              <a:rPr lang="en-US" altLang="en-US" dirty="0"/>
              <a:t>The MARIE ISA consists of only 13 instructions.</a:t>
            </a: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12" name="Rectangle 8"/>
          <p:cNvSpPr>
            <a:spLocks noGrp="1" noChangeArrowheads="1"/>
          </p:cNvSpPr>
          <p:nvPr>
            <p:ph type="title"/>
          </p:nvPr>
        </p:nvSpPr>
        <p:spPr/>
        <p:txBody>
          <a:bodyPr/>
          <a:lstStyle/>
          <a:p>
            <a:r>
              <a:rPr lang="en-US" altLang="en-US" dirty="0"/>
              <a:t>4.8 MARIE (9 of 14)</a:t>
            </a:r>
          </a:p>
        </p:txBody>
      </p:sp>
      <p:sp>
        <p:nvSpPr>
          <p:cNvPr id="584707" name="Rectangle 3"/>
          <p:cNvSpPr>
            <a:spLocks noGrp="1" noChangeArrowheads="1"/>
          </p:cNvSpPr>
          <p:nvPr>
            <p:ph idx="1"/>
          </p:nvPr>
        </p:nvSpPr>
        <p:spPr>
          <a:xfrm>
            <a:off x="685800" y="1981200"/>
            <a:ext cx="7772400" cy="3810000"/>
          </a:xfrm>
        </p:spPr>
        <p:txBody>
          <a:bodyPr/>
          <a:lstStyle/>
          <a:p>
            <a:r>
              <a:rPr lang="en-US" altLang="en-US" dirty="0"/>
              <a:t>This is the format of a MARIE instruction:</a:t>
            </a:r>
          </a:p>
          <a:p>
            <a:endParaRPr lang="en-US" altLang="en-US" dirty="0"/>
          </a:p>
          <a:p>
            <a:pPr marL="0" indent="0">
              <a:buNone/>
            </a:pPr>
            <a:endParaRPr lang="en-US" altLang="en-US" dirty="0"/>
          </a:p>
          <a:p>
            <a:r>
              <a:rPr lang="en-US" altLang="en-US" dirty="0"/>
              <a:t>The fundamental MARIE instructions are:</a:t>
            </a:r>
          </a:p>
        </p:txBody>
      </p:sp>
      <p:pic>
        <p:nvPicPr>
          <p:cNvPr id="3" name="Picture 2">
            <a:extLst>
              <a:ext uri="{FF2B5EF4-FFF2-40B4-BE49-F238E27FC236}">
                <a16:creationId xmlns:a16="http://schemas.microsoft.com/office/drawing/2014/main" id="{D9B50041-E154-4C46-8F2A-66E527AB1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590800"/>
            <a:ext cx="3524250" cy="1142417"/>
          </a:xfrm>
          <a:prstGeom prst="rect">
            <a:avLst/>
          </a:prstGeom>
        </p:spPr>
      </p:pic>
      <p:pic>
        <p:nvPicPr>
          <p:cNvPr id="5" name="Picture 4">
            <a:extLst>
              <a:ext uri="{FF2B5EF4-FFF2-40B4-BE49-F238E27FC236}">
                <a16:creationId xmlns:a16="http://schemas.microsoft.com/office/drawing/2014/main" id="{5A4B1D09-A157-8D48-94F9-6A416CE55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4343400"/>
            <a:ext cx="4734845" cy="193662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9" name="Rectangle 7"/>
          <p:cNvSpPr>
            <a:spLocks noGrp="1" noChangeArrowheads="1"/>
          </p:cNvSpPr>
          <p:nvPr>
            <p:ph type="title"/>
          </p:nvPr>
        </p:nvSpPr>
        <p:spPr/>
        <p:txBody>
          <a:bodyPr/>
          <a:lstStyle/>
          <a:p>
            <a:r>
              <a:rPr lang="en-US" altLang="en-US" dirty="0"/>
              <a:t>4.8 MARIE (10 of 14)</a:t>
            </a:r>
          </a:p>
        </p:txBody>
      </p:sp>
      <p:sp>
        <p:nvSpPr>
          <p:cNvPr id="586755" name="Rectangle 3"/>
          <p:cNvSpPr>
            <a:spLocks noGrp="1" noChangeArrowheads="1"/>
          </p:cNvSpPr>
          <p:nvPr>
            <p:ph idx="1"/>
          </p:nvPr>
        </p:nvSpPr>
        <p:spPr/>
        <p:txBody>
          <a:bodyPr>
            <a:normAutofit lnSpcReduction="10000"/>
          </a:bodyPr>
          <a:lstStyle/>
          <a:p>
            <a:r>
              <a:rPr lang="en-US" altLang="en-US" dirty="0"/>
              <a:t>This is a bit pattern for a </a:t>
            </a:r>
            <a:r>
              <a:rPr lang="en-US" altLang="en-US" b="1" dirty="0">
                <a:latin typeface="Courier New" panose="02070309020205020404" pitchFamily="49" charset="0"/>
                <a:cs typeface="Courier New" panose="02070309020205020404" pitchFamily="49" charset="0"/>
              </a:rPr>
              <a:t>LOAD</a:t>
            </a:r>
            <a:r>
              <a:rPr lang="en-US" altLang="en-US" dirty="0"/>
              <a:t> instruction as it would appear in the IR:</a:t>
            </a:r>
          </a:p>
          <a:p>
            <a:endParaRPr lang="en-US" altLang="en-US" dirty="0"/>
          </a:p>
          <a:p>
            <a:endParaRPr lang="en-US" altLang="en-US" dirty="0"/>
          </a:p>
          <a:p>
            <a:endParaRPr lang="en-US" altLang="en-US" dirty="0"/>
          </a:p>
          <a:p>
            <a:endParaRPr lang="en-US" altLang="en-US" dirty="0"/>
          </a:p>
          <a:p>
            <a:r>
              <a:rPr lang="en-US" altLang="en-US" dirty="0"/>
              <a:t>We see that the opcode is 1 and the address from which to load the data is 3.</a:t>
            </a:r>
          </a:p>
        </p:txBody>
      </p:sp>
      <p:pic>
        <p:nvPicPr>
          <p:cNvPr id="3" name="Picture 2">
            <a:extLst>
              <a:ext uri="{FF2B5EF4-FFF2-40B4-BE49-F238E27FC236}">
                <a16:creationId xmlns:a16="http://schemas.microsoft.com/office/drawing/2014/main" id="{6C14A1AB-BB5D-1349-8E5C-98EEB80B9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124200"/>
            <a:ext cx="5448300" cy="1638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E2382605-D025-554B-AB60-30C498CFCCF1}"/>
              </a:ext>
            </a:extLst>
          </p:cNvPr>
          <p:cNvSpPr txBox="1">
            <a:spLocks noChangeArrowheads="1"/>
          </p:cNvSpPr>
          <p:nvPr/>
        </p:nvSpPr>
        <p:spPr bwMode="auto">
          <a:xfrm>
            <a:off x="838200" y="2133600"/>
            <a:ext cx="77724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altLang="en-US" dirty="0"/>
              <a:t>This is a bit pattern for a </a:t>
            </a:r>
            <a:r>
              <a:rPr lang="en-US" altLang="en-US" b="1" dirty="0">
                <a:latin typeface="Courier New" pitchFamily="49" charset="0"/>
              </a:rPr>
              <a:t>SKIPCOND</a:t>
            </a:r>
            <a:r>
              <a:rPr lang="en-US" altLang="en-US" dirty="0"/>
              <a:t> instruction as it would appear in the IR:</a:t>
            </a:r>
          </a:p>
          <a:p>
            <a:endParaRPr lang="en-US" altLang="en-US" dirty="0"/>
          </a:p>
          <a:p>
            <a:endParaRPr lang="en-US" altLang="en-US" dirty="0"/>
          </a:p>
          <a:p>
            <a:endParaRPr lang="en-US" altLang="en-US" dirty="0"/>
          </a:p>
          <a:p>
            <a:endParaRPr lang="en-US" altLang="en-US" dirty="0"/>
          </a:p>
          <a:p>
            <a:r>
              <a:rPr lang="en-US" altLang="en-US" dirty="0"/>
              <a:t>We see that the opcode is 8 and bits 11 and 10 are 10, meaning that the next instruction will be skipped if the value in the AC is greater than zero.</a:t>
            </a:r>
          </a:p>
          <a:p>
            <a:endParaRPr lang="en-US" altLang="en-US" dirty="0"/>
          </a:p>
        </p:txBody>
      </p:sp>
      <p:sp>
        <p:nvSpPr>
          <p:cNvPr id="588808" name="Rectangle 8"/>
          <p:cNvSpPr>
            <a:spLocks noGrp="1" noChangeArrowheads="1"/>
          </p:cNvSpPr>
          <p:nvPr>
            <p:ph type="title"/>
          </p:nvPr>
        </p:nvSpPr>
        <p:spPr/>
        <p:txBody>
          <a:bodyPr/>
          <a:lstStyle/>
          <a:p>
            <a:r>
              <a:rPr lang="en-US" altLang="en-US" dirty="0"/>
              <a:t>4.8 MARIE (11 of 14)</a:t>
            </a:r>
          </a:p>
        </p:txBody>
      </p:sp>
      <p:sp>
        <p:nvSpPr>
          <p:cNvPr id="588803" name="Rectangle 3"/>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p:txBody>
      </p:sp>
      <p:sp>
        <p:nvSpPr>
          <p:cNvPr id="588806" name="Text Box 6"/>
          <p:cNvSpPr txBox="1">
            <a:spLocks noChangeArrowheads="1"/>
          </p:cNvSpPr>
          <p:nvPr/>
        </p:nvSpPr>
        <p:spPr bwMode="auto">
          <a:xfrm>
            <a:off x="838200" y="5943600"/>
            <a:ext cx="7696200" cy="4308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What is the hexadecimal representation of this instruction?</a:t>
            </a:r>
            <a:endParaRPr lang="en-US" altLang="en-US" sz="2000" dirty="0">
              <a:solidFill>
                <a:srgbClr val="000000"/>
              </a:solidFill>
              <a:latin typeface="+mj-lt"/>
            </a:endParaRPr>
          </a:p>
        </p:txBody>
      </p:sp>
      <p:pic>
        <p:nvPicPr>
          <p:cNvPr id="3" name="Picture 2">
            <a:extLst>
              <a:ext uri="{FF2B5EF4-FFF2-40B4-BE49-F238E27FC236}">
                <a16:creationId xmlns:a16="http://schemas.microsoft.com/office/drawing/2014/main" id="{9A384865-3BE1-C54D-95DB-3E5F4B53B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048000"/>
            <a:ext cx="5422900" cy="1651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6" name="Rectangle 8"/>
          <p:cNvSpPr>
            <a:spLocks noGrp="1" noChangeArrowheads="1"/>
          </p:cNvSpPr>
          <p:nvPr>
            <p:ph type="title"/>
          </p:nvPr>
        </p:nvSpPr>
        <p:spPr/>
        <p:txBody>
          <a:bodyPr/>
          <a:lstStyle/>
          <a:p>
            <a:r>
              <a:rPr lang="en-US" altLang="en-US" dirty="0"/>
              <a:t>4.8 MARIE (12 of 14)</a:t>
            </a:r>
          </a:p>
        </p:txBody>
      </p:sp>
      <p:sp>
        <p:nvSpPr>
          <p:cNvPr id="590852" name="Rectangle 4"/>
          <p:cNvSpPr>
            <a:spLocks noGrp="1" noChangeArrowheads="1"/>
          </p:cNvSpPr>
          <p:nvPr>
            <p:ph idx="1"/>
          </p:nvPr>
        </p:nvSpPr>
        <p:spPr/>
        <p:txBody>
          <a:bodyPr>
            <a:normAutofit fontScale="85000" lnSpcReduction="10000"/>
          </a:bodyPr>
          <a:lstStyle/>
          <a:p>
            <a:r>
              <a:rPr lang="en-US" altLang="en-US" dirty="0"/>
              <a:t>Each of our instructions actually consists of a sequence of smaller instructions called </a:t>
            </a:r>
            <a:r>
              <a:rPr lang="en-US" altLang="en-US" i="1" dirty="0"/>
              <a:t>microoperations</a:t>
            </a:r>
            <a:r>
              <a:rPr lang="en-US" altLang="en-US" dirty="0"/>
              <a:t>.</a:t>
            </a:r>
          </a:p>
          <a:p>
            <a:r>
              <a:rPr lang="en-US" altLang="en-US" dirty="0"/>
              <a:t>The exact sequence of microoperations that are carried out by an instruction can be specified using </a:t>
            </a:r>
            <a:r>
              <a:rPr lang="en-US" altLang="en-US" i="1" dirty="0"/>
              <a:t>register transfer language </a:t>
            </a:r>
            <a:r>
              <a:rPr lang="en-US" altLang="en-US" dirty="0"/>
              <a:t>(RTL).</a:t>
            </a:r>
          </a:p>
          <a:p>
            <a:r>
              <a:rPr lang="en-US" altLang="en-US" dirty="0"/>
              <a:t>In the MARIE RTL, we use the notation M[X] to indicate the actual data value stored in memory location X, and </a:t>
            </a:r>
            <a:r>
              <a:rPr lang="en-US" altLang="en-US" dirty="0">
                <a:sym typeface="Symbol" pitchFamily="18" charset="2"/>
              </a:rPr>
              <a:t></a:t>
            </a:r>
            <a:r>
              <a:rPr lang="en-US" altLang="en-US" dirty="0"/>
              <a:t> to indicate the transfer of bytes to a register or memory location.</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903" name="Rectangle 7"/>
          <p:cNvSpPr>
            <a:spLocks noGrp="1" noChangeArrowheads="1"/>
          </p:cNvSpPr>
          <p:nvPr>
            <p:ph type="title"/>
          </p:nvPr>
        </p:nvSpPr>
        <p:spPr/>
        <p:txBody>
          <a:bodyPr/>
          <a:lstStyle/>
          <a:p>
            <a:r>
              <a:rPr lang="en-US" altLang="en-US" dirty="0"/>
              <a:t>4.8 MARIE (13 of 14)</a:t>
            </a:r>
          </a:p>
        </p:txBody>
      </p:sp>
      <p:sp>
        <p:nvSpPr>
          <p:cNvPr id="592899" name="Rectangle 3"/>
          <p:cNvSpPr>
            <a:spLocks noGrp="1" noChangeArrowheads="1"/>
          </p:cNvSpPr>
          <p:nvPr>
            <p:ph idx="1"/>
          </p:nvPr>
        </p:nvSpPr>
        <p:spPr/>
        <p:txBody>
          <a:bodyPr/>
          <a:lstStyle/>
          <a:p>
            <a:r>
              <a:rPr lang="en-US" altLang="en-US" dirty="0"/>
              <a:t>The RTL for the LOAD instruction is:</a:t>
            </a:r>
          </a:p>
          <a:p>
            <a:endParaRPr lang="en-US" altLang="en-US" dirty="0"/>
          </a:p>
          <a:p>
            <a:endParaRPr lang="en-US" altLang="en-US" dirty="0"/>
          </a:p>
          <a:p>
            <a:pPr marL="0" indent="0">
              <a:buNone/>
            </a:pPr>
            <a:endParaRPr lang="en-US" altLang="en-US" dirty="0"/>
          </a:p>
          <a:p>
            <a:r>
              <a:rPr lang="en-US" altLang="en-US" dirty="0"/>
              <a:t>Similarly, the RTL for the ADD instruction is:</a:t>
            </a:r>
          </a:p>
          <a:p>
            <a:endParaRPr lang="en-US" altLang="en-US" dirty="0"/>
          </a:p>
          <a:p>
            <a:endParaRPr lang="en-US" altLang="en-US" dirty="0"/>
          </a:p>
        </p:txBody>
      </p:sp>
      <p:sp>
        <p:nvSpPr>
          <p:cNvPr id="592900" name="Text Box 4"/>
          <p:cNvSpPr txBox="1">
            <a:spLocks noChangeArrowheads="1"/>
          </p:cNvSpPr>
          <p:nvPr/>
        </p:nvSpPr>
        <p:spPr bwMode="auto">
          <a:xfrm>
            <a:off x="1752600" y="4953000"/>
            <a:ext cx="3429000" cy="1344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91440" anchor="ctr">
            <a:spAutoFit/>
          </a:bodyPr>
          <a:lstStyle/>
          <a:p>
            <a:pPr>
              <a:buFontTx/>
              <a:buNone/>
            </a:pPr>
            <a:r>
              <a:rPr lang="en-US" altLang="en-US" b="1" dirty="0">
                <a:latin typeface="Courier New" pitchFamily="49" charset="0"/>
              </a:rPr>
              <a:t>MAR </a:t>
            </a:r>
            <a:r>
              <a:rPr lang="en-US" altLang="en-US" b="1" dirty="0">
                <a:latin typeface="Courier New" pitchFamily="49" charset="0"/>
                <a:sym typeface="Symbol" pitchFamily="18" charset="2"/>
              </a:rPr>
              <a:t></a:t>
            </a:r>
            <a:r>
              <a:rPr lang="en-US" altLang="en-US" b="1" dirty="0">
                <a:latin typeface="Courier New" pitchFamily="49" charset="0"/>
              </a:rPr>
              <a:t> X</a:t>
            </a:r>
          </a:p>
          <a:p>
            <a:pPr>
              <a:buFontTx/>
              <a:buNone/>
            </a:pPr>
            <a:r>
              <a:rPr lang="en-US" altLang="en-US" b="1" dirty="0">
                <a:latin typeface="Courier New" pitchFamily="49" charset="0"/>
              </a:rPr>
              <a:t>MBR </a:t>
            </a:r>
            <a:r>
              <a:rPr lang="en-US" altLang="en-US" b="1" dirty="0">
                <a:latin typeface="Courier New" pitchFamily="49" charset="0"/>
                <a:sym typeface="Symbol" pitchFamily="18" charset="2"/>
              </a:rPr>
              <a:t></a:t>
            </a:r>
            <a:r>
              <a:rPr lang="en-US" altLang="en-US" b="1" dirty="0">
                <a:latin typeface="Courier New" pitchFamily="49" charset="0"/>
              </a:rPr>
              <a:t> M[MAR]</a:t>
            </a:r>
          </a:p>
          <a:p>
            <a:pPr>
              <a:buFontTx/>
              <a:buNone/>
            </a:pPr>
            <a:r>
              <a:rPr lang="en-US" altLang="en-US" b="1" dirty="0">
                <a:latin typeface="Courier New" pitchFamily="49" charset="0"/>
              </a:rPr>
              <a:t>AC </a:t>
            </a:r>
            <a:r>
              <a:rPr lang="en-US" altLang="en-US" b="1" dirty="0">
                <a:latin typeface="Courier New" pitchFamily="49" charset="0"/>
                <a:sym typeface="Symbol" pitchFamily="18" charset="2"/>
              </a:rPr>
              <a:t></a:t>
            </a:r>
            <a:r>
              <a:rPr lang="en-US" altLang="en-US" b="1" dirty="0">
                <a:latin typeface="Courier New" pitchFamily="49" charset="0"/>
              </a:rPr>
              <a:t> AC + MBR</a:t>
            </a:r>
          </a:p>
        </p:txBody>
      </p:sp>
      <p:sp>
        <p:nvSpPr>
          <p:cNvPr id="592901" name="Text Box 5"/>
          <p:cNvSpPr txBox="1">
            <a:spLocks noChangeArrowheads="1"/>
          </p:cNvSpPr>
          <p:nvPr/>
        </p:nvSpPr>
        <p:spPr bwMode="auto">
          <a:xfrm>
            <a:off x="1752600" y="2438400"/>
            <a:ext cx="5105400" cy="1344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91440" anchor="ctr">
            <a:spAutoFit/>
          </a:bodyPr>
          <a:lstStyle/>
          <a:p>
            <a:pPr>
              <a:buFontTx/>
              <a:buNone/>
            </a:pPr>
            <a:r>
              <a:rPr lang="en-US" altLang="en-US" b="1" dirty="0">
                <a:latin typeface="Courier New" pitchFamily="49" charset="0"/>
              </a:rPr>
              <a:t>MAR </a:t>
            </a:r>
            <a:r>
              <a:rPr lang="en-US" altLang="en-US" b="1" dirty="0">
                <a:latin typeface="Courier New" pitchFamily="49" charset="0"/>
                <a:sym typeface="Symbol" pitchFamily="18" charset="2"/>
              </a:rPr>
              <a:t></a:t>
            </a:r>
            <a:r>
              <a:rPr lang="en-US" altLang="en-US" b="1" dirty="0">
                <a:latin typeface="Courier New" pitchFamily="49" charset="0"/>
              </a:rPr>
              <a:t> X</a:t>
            </a:r>
          </a:p>
          <a:p>
            <a:pPr>
              <a:buFontTx/>
              <a:buNone/>
            </a:pPr>
            <a:r>
              <a:rPr lang="en-US" altLang="en-US" b="1" dirty="0">
                <a:latin typeface="Courier New" pitchFamily="49" charset="0"/>
              </a:rPr>
              <a:t>MBR </a:t>
            </a:r>
            <a:r>
              <a:rPr lang="en-US" altLang="en-US" b="1" dirty="0">
                <a:latin typeface="Courier New" pitchFamily="49" charset="0"/>
                <a:sym typeface="Symbol" pitchFamily="18" charset="2"/>
              </a:rPr>
              <a:t></a:t>
            </a:r>
            <a:r>
              <a:rPr lang="en-US" altLang="en-US" b="1" dirty="0">
                <a:latin typeface="Courier New" pitchFamily="49" charset="0"/>
              </a:rPr>
              <a:t> M[MAR] </a:t>
            </a:r>
          </a:p>
          <a:p>
            <a:pPr>
              <a:buFontTx/>
              <a:buNone/>
            </a:pPr>
            <a:r>
              <a:rPr lang="en-US" altLang="en-US" b="1" dirty="0">
                <a:latin typeface="Courier New" pitchFamily="49" charset="0"/>
              </a:rPr>
              <a:t>AC </a:t>
            </a:r>
            <a:r>
              <a:rPr lang="en-US" altLang="en-US" b="1" dirty="0">
                <a:latin typeface="Courier New" pitchFamily="49" charset="0"/>
                <a:sym typeface="Symbol" pitchFamily="18" charset="2"/>
              </a:rPr>
              <a:t></a:t>
            </a:r>
            <a:r>
              <a:rPr lang="en-US" altLang="en-US" b="1" dirty="0">
                <a:latin typeface="Courier New" pitchFamily="49" charset="0"/>
              </a:rPr>
              <a:t> MBR</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51" name="Rectangle 7"/>
          <p:cNvSpPr>
            <a:spLocks noGrp="1" noChangeArrowheads="1"/>
          </p:cNvSpPr>
          <p:nvPr>
            <p:ph type="title"/>
          </p:nvPr>
        </p:nvSpPr>
        <p:spPr/>
        <p:txBody>
          <a:bodyPr/>
          <a:lstStyle/>
          <a:p>
            <a:r>
              <a:rPr lang="en-US" altLang="en-US" dirty="0"/>
              <a:t>4.8 MARIE (14 of 14)</a:t>
            </a:r>
          </a:p>
        </p:txBody>
      </p:sp>
      <p:sp>
        <p:nvSpPr>
          <p:cNvPr id="594947" name="Rectangle 3"/>
          <p:cNvSpPr>
            <a:spLocks noGrp="1" noChangeArrowheads="1"/>
          </p:cNvSpPr>
          <p:nvPr>
            <p:ph idx="1"/>
          </p:nvPr>
        </p:nvSpPr>
        <p:spPr>
          <a:xfrm>
            <a:off x="685800" y="1981200"/>
            <a:ext cx="7772400" cy="1676400"/>
          </a:xfrm>
        </p:spPr>
        <p:txBody>
          <a:bodyPr>
            <a:normAutofit fontScale="92500" lnSpcReduction="20000"/>
          </a:bodyPr>
          <a:lstStyle/>
          <a:p>
            <a:r>
              <a:rPr lang="en-US" altLang="en-US" dirty="0"/>
              <a:t>Recall that </a:t>
            </a:r>
            <a:r>
              <a:rPr lang="en-US" altLang="en-US" b="1" dirty="0">
                <a:latin typeface="Courier New" panose="02070309020205020404" pitchFamily="49" charset="0"/>
                <a:cs typeface="Courier New" panose="02070309020205020404" pitchFamily="49" charset="0"/>
              </a:rPr>
              <a:t>SKIPCOND</a:t>
            </a:r>
            <a:r>
              <a:rPr lang="en-US" altLang="en-US" dirty="0"/>
              <a:t> skips the next instruction according to the value of the AC.</a:t>
            </a:r>
          </a:p>
          <a:p>
            <a:r>
              <a:rPr lang="en-US" altLang="en-US" dirty="0"/>
              <a:t>The RTL for the this instruction is the most complex in our instruction set:</a:t>
            </a:r>
          </a:p>
        </p:txBody>
      </p:sp>
      <p:sp>
        <p:nvSpPr>
          <p:cNvPr id="594949" name="Text Box 5"/>
          <p:cNvSpPr txBox="1">
            <a:spLocks noChangeArrowheads="1"/>
          </p:cNvSpPr>
          <p:nvPr/>
        </p:nvSpPr>
        <p:spPr bwMode="auto">
          <a:xfrm>
            <a:off x="1524000" y="3657600"/>
            <a:ext cx="6019800" cy="2606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91440" anchor="ctr">
            <a:spAutoFit/>
          </a:bodyPr>
          <a:lstStyle/>
          <a:p>
            <a:pPr>
              <a:buFontTx/>
              <a:buNone/>
            </a:pPr>
            <a:r>
              <a:rPr lang="en-US" altLang="en-US" b="1" dirty="0">
                <a:latin typeface="Courier New" pitchFamily="49" charset="0"/>
              </a:rPr>
              <a:t>If IR[11 - 10] = 00 then</a:t>
            </a:r>
          </a:p>
          <a:p>
            <a:pPr>
              <a:buFontTx/>
              <a:buNone/>
            </a:pPr>
            <a:r>
              <a:rPr lang="en-US" altLang="en-US" b="1" dirty="0">
                <a:latin typeface="Courier New" pitchFamily="49" charset="0"/>
              </a:rPr>
              <a:t>	If AC &lt; 0 then PC </a:t>
            </a:r>
            <a:r>
              <a:rPr lang="en-US" altLang="en-US" b="1" dirty="0">
                <a:latin typeface="Courier New" pitchFamily="49" charset="0"/>
                <a:sym typeface="Symbol" pitchFamily="18" charset="2"/>
              </a:rPr>
              <a:t></a:t>
            </a:r>
            <a:r>
              <a:rPr lang="en-US" altLang="en-US" b="1" dirty="0">
                <a:latin typeface="Courier New" pitchFamily="49" charset="0"/>
              </a:rPr>
              <a:t> PC + 1</a:t>
            </a:r>
          </a:p>
          <a:p>
            <a:pPr>
              <a:buFontTx/>
              <a:buNone/>
            </a:pPr>
            <a:r>
              <a:rPr lang="en-US" altLang="en-US" b="1" dirty="0">
                <a:latin typeface="Courier New" pitchFamily="49" charset="0"/>
              </a:rPr>
              <a:t>else If IR[11 - 10] = 01 then</a:t>
            </a:r>
          </a:p>
          <a:p>
            <a:pPr>
              <a:buFontTx/>
              <a:buNone/>
            </a:pPr>
            <a:r>
              <a:rPr lang="en-US" altLang="en-US" b="1" dirty="0">
                <a:latin typeface="Courier New" pitchFamily="49" charset="0"/>
              </a:rPr>
              <a:t>	If AC = 0 then PC </a:t>
            </a:r>
            <a:r>
              <a:rPr lang="en-US" altLang="en-US" b="1" dirty="0">
                <a:latin typeface="Courier New" pitchFamily="49" charset="0"/>
                <a:sym typeface="Symbol" pitchFamily="18" charset="2"/>
              </a:rPr>
              <a:t></a:t>
            </a:r>
            <a:r>
              <a:rPr lang="en-US" altLang="en-US" b="1" dirty="0">
                <a:latin typeface="Courier New" pitchFamily="49" charset="0"/>
              </a:rPr>
              <a:t> PC + 1</a:t>
            </a:r>
          </a:p>
          <a:p>
            <a:pPr>
              <a:buFontTx/>
              <a:buNone/>
            </a:pPr>
            <a:r>
              <a:rPr lang="en-US" altLang="en-US" b="1" dirty="0">
                <a:latin typeface="Courier New" pitchFamily="49" charset="0"/>
              </a:rPr>
              <a:t>else If IR[11 - 10] = 11 then</a:t>
            </a:r>
          </a:p>
          <a:p>
            <a:pPr>
              <a:buFontTx/>
              <a:buNone/>
            </a:pPr>
            <a:r>
              <a:rPr lang="en-US" altLang="en-US" b="1" dirty="0">
                <a:latin typeface="Courier New" pitchFamily="49" charset="0"/>
              </a:rPr>
              <a:t>	If AC &gt; 0 then PC </a:t>
            </a:r>
            <a:r>
              <a:rPr lang="en-US" altLang="en-US" b="1" dirty="0">
                <a:latin typeface="Courier New" pitchFamily="49" charset="0"/>
                <a:sym typeface="Symbol" pitchFamily="18" charset="2"/>
              </a:rPr>
              <a:t></a:t>
            </a:r>
            <a:r>
              <a:rPr lang="en-US" altLang="en-US" b="1" dirty="0">
                <a:latin typeface="Courier New" pitchFamily="49" charset="0"/>
              </a:rPr>
              <a:t> PC + 1</a:t>
            </a: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a:lstStyle/>
          <a:p>
            <a:r>
              <a:rPr lang="en-US" altLang="en-US" dirty="0"/>
              <a:t>4.9 Instruction Processing (1 of 7)</a:t>
            </a:r>
          </a:p>
        </p:txBody>
      </p:sp>
      <p:sp>
        <p:nvSpPr>
          <p:cNvPr id="596995" name="Rectangle 3"/>
          <p:cNvSpPr>
            <a:spLocks noGrp="1" noChangeArrowheads="1"/>
          </p:cNvSpPr>
          <p:nvPr>
            <p:ph idx="1"/>
          </p:nvPr>
        </p:nvSpPr>
        <p:spPr/>
        <p:txBody>
          <a:bodyPr>
            <a:normAutofit fontScale="85000" lnSpcReduction="20000"/>
          </a:bodyPr>
          <a:lstStyle/>
          <a:p>
            <a:r>
              <a:rPr lang="en-US" altLang="en-US" dirty="0"/>
              <a:t>The </a:t>
            </a:r>
            <a:r>
              <a:rPr lang="en-US" altLang="en-US" i="1" dirty="0"/>
              <a:t>fetch-decode-execute </a:t>
            </a:r>
            <a:r>
              <a:rPr lang="en-US" altLang="en-US" dirty="0"/>
              <a:t>cycle is the series of steps that a computer carries out when it runs a program.</a:t>
            </a:r>
          </a:p>
          <a:p>
            <a:r>
              <a:rPr lang="en-US" altLang="en-US" dirty="0"/>
              <a:t>We first have to </a:t>
            </a:r>
            <a:r>
              <a:rPr lang="en-US" altLang="en-US" i="1" dirty="0"/>
              <a:t>fetch</a:t>
            </a:r>
            <a:r>
              <a:rPr lang="en-US" altLang="en-US" dirty="0"/>
              <a:t> an instruction from memory, and place it into the IR.</a:t>
            </a:r>
          </a:p>
          <a:p>
            <a:r>
              <a:rPr lang="en-US" altLang="en-US" dirty="0"/>
              <a:t>Once in the IR, it is </a:t>
            </a:r>
            <a:r>
              <a:rPr lang="en-US" altLang="en-US" i="1" dirty="0"/>
              <a:t>decoded</a:t>
            </a:r>
            <a:r>
              <a:rPr lang="en-US" altLang="en-US" dirty="0"/>
              <a:t> to determine what needs to be done next.</a:t>
            </a:r>
          </a:p>
          <a:p>
            <a:r>
              <a:rPr lang="en-US" altLang="en-US" dirty="0"/>
              <a:t>If a memory value (operand) is involved in the operation, it is retrieved and placed into the MBR.</a:t>
            </a:r>
          </a:p>
          <a:p>
            <a:r>
              <a:rPr lang="en-US" altLang="en-US" dirty="0"/>
              <a:t>With everything in place, the instruction is </a:t>
            </a:r>
            <a:r>
              <a:rPr lang="en-US" altLang="en-US" i="1" dirty="0"/>
              <a:t>executed</a:t>
            </a:r>
            <a:r>
              <a:rPr lang="en-US" altLang="en-US" dirty="0"/>
              <a:t>.</a:t>
            </a:r>
          </a:p>
        </p:txBody>
      </p:sp>
      <p:sp>
        <p:nvSpPr>
          <p:cNvPr id="596997" name="Text Box 5"/>
          <p:cNvSpPr txBox="1">
            <a:spLocks noChangeArrowheads="1"/>
          </p:cNvSpPr>
          <p:nvPr/>
        </p:nvSpPr>
        <p:spPr bwMode="auto">
          <a:xfrm>
            <a:off x="1447800" y="5893713"/>
            <a:ext cx="6400800" cy="4308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The next slide shows a flowchart of this process.</a:t>
            </a: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9" name="Rectangle 9"/>
          <p:cNvSpPr>
            <a:spLocks noGrp="1" noChangeArrowheads="1"/>
          </p:cNvSpPr>
          <p:nvPr>
            <p:ph type="title"/>
          </p:nvPr>
        </p:nvSpPr>
        <p:spPr/>
        <p:txBody>
          <a:bodyPr/>
          <a:lstStyle/>
          <a:p>
            <a:r>
              <a:rPr lang="en-US" altLang="en-US" dirty="0"/>
              <a:t>4.9 Instruction Processing (2 of 7)</a:t>
            </a:r>
          </a:p>
        </p:txBody>
      </p:sp>
      <p:pic>
        <p:nvPicPr>
          <p:cNvPr id="3" name="Picture 2">
            <a:extLst>
              <a:ext uri="{FF2B5EF4-FFF2-40B4-BE49-F238E27FC236}">
                <a16:creationId xmlns:a16="http://schemas.microsoft.com/office/drawing/2014/main" id="{52E70310-6437-5E42-8E85-6E60FF5E8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981200"/>
            <a:ext cx="5456756" cy="3822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8" name="Rectangle 6"/>
          <p:cNvSpPr>
            <a:spLocks noGrp="1" noChangeArrowheads="1"/>
          </p:cNvSpPr>
          <p:nvPr>
            <p:ph type="title"/>
          </p:nvPr>
        </p:nvSpPr>
        <p:spPr/>
        <p:txBody>
          <a:bodyPr/>
          <a:lstStyle/>
          <a:p>
            <a:r>
              <a:rPr lang="en-US" altLang="en-US" dirty="0"/>
              <a:t>4.9 Instruction Processing (3 of 7)</a:t>
            </a:r>
          </a:p>
        </p:txBody>
      </p:sp>
      <p:sp>
        <p:nvSpPr>
          <p:cNvPr id="658435" name="Rectangle 3"/>
          <p:cNvSpPr>
            <a:spLocks noGrp="1" noChangeArrowheads="1"/>
          </p:cNvSpPr>
          <p:nvPr>
            <p:ph idx="1"/>
          </p:nvPr>
        </p:nvSpPr>
        <p:spPr/>
        <p:txBody>
          <a:bodyPr>
            <a:normAutofit fontScale="85000" lnSpcReduction="20000"/>
          </a:bodyPr>
          <a:lstStyle/>
          <a:p>
            <a:r>
              <a:rPr lang="en-US" altLang="en-US" dirty="0"/>
              <a:t>All computers provide a way of interrupting the fetch-decode-execute cycle.</a:t>
            </a:r>
          </a:p>
          <a:p>
            <a:r>
              <a:rPr lang="en-US" altLang="en-US" dirty="0"/>
              <a:t>Interrupts are asynchronous and indicate some type of service is required.</a:t>
            </a:r>
          </a:p>
          <a:p>
            <a:r>
              <a:rPr lang="en-US" altLang="en-US" dirty="0"/>
              <a:t>Interrupts occur when:</a:t>
            </a:r>
          </a:p>
          <a:p>
            <a:pPr lvl="1"/>
            <a:r>
              <a:rPr lang="en-US" altLang="en-US" dirty="0"/>
              <a:t>A user break (e.g., Control+C) is issued</a:t>
            </a:r>
          </a:p>
          <a:p>
            <a:pPr lvl="1"/>
            <a:r>
              <a:rPr lang="en-US" altLang="en-US" dirty="0"/>
              <a:t>I/O is requested by the user or a program</a:t>
            </a:r>
          </a:p>
          <a:p>
            <a:pPr lvl="1"/>
            <a:r>
              <a:rPr lang="en-US" altLang="en-US" dirty="0"/>
              <a:t>A critical error occurs</a:t>
            </a:r>
          </a:p>
          <a:p>
            <a:r>
              <a:rPr lang="en-US" altLang="en-US" dirty="0"/>
              <a:t>Interrupts can be caused by hardware or software.</a:t>
            </a:r>
          </a:p>
          <a:p>
            <a:pPr lvl="1"/>
            <a:r>
              <a:rPr lang="en-US" altLang="en-US" dirty="0"/>
              <a:t>Software interrupts are also called </a:t>
            </a:r>
            <a:r>
              <a:rPr lang="en-US" altLang="en-US" i="1" dirty="0"/>
              <a:t>traps</a:t>
            </a:r>
            <a:r>
              <a:rPr lang="en-US" altLang="en-US" dirty="0"/>
              <a:t>.</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1026"/>
          <p:cNvSpPr>
            <a:spLocks noGrp="1" noChangeArrowheads="1"/>
          </p:cNvSpPr>
          <p:nvPr>
            <p:ph type="title"/>
          </p:nvPr>
        </p:nvSpPr>
        <p:spPr/>
        <p:txBody>
          <a:bodyPr/>
          <a:lstStyle/>
          <a:p>
            <a:r>
              <a:rPr lang="en-US" altLang="en-US" dirty="0"/>
              <a:t>4.2 CPU Basics (1 of 2)</a:t>
            </a:r>
          </a:p>
        </p:txBody>
      </p:sp>
      <p:sp>
        <p:nvSpPr>
          <p:cNvPr id="544771" name="Rectangle 1027"/>
          <p:cNvSpPr>
            <a:spLocks noGrp="1" noChangeArrowheads="1"/>
          </p:cNvSpPr>
          <p:nvPr>
            <p:ph idx="1"/>
          </p:nvPr>
        </p:nvSpPr>
        <p:spPr/>
        <p:txBody>
          <a:bodyPr>
            <a:normAutofit fontScale="92500" lnSpcReduction="20000"/>
          </a:bodyPr>
          <a:lstStyle/>
          <a:p>
            <a:r>
              <a:rPr lang="en-US" altLang="en-US" dirty="0"/>
              <a:t>The computer’s CPU fetches, decodes, and executes program instructions.</a:t>
            </a:r>
          </a:p>
          <a:p>
            <a:r>
              <a:rPr lang="en-US" altLang="en-US" dirty="0"/>
              <a:t>The two principal parts of the CPU are the </a:t>
            </a:r>
            <a:r>
              <a:rPr lang="en-US" altLang="en-US" i="1" dirty="0"/>
              <a:t>datapath</a:t>
            </a:r>
            <a:r>
              <a:rPr lang="en-US" altLang="en-US" dirty="0"/>
              <a:t> and the </a:t>
            </a:r>
            <a:r>
              <a:rPr lang="en-US" altLang="en-US" i="1" dirty="0"/>
              <a:t>control unit</a:t>
            </a:r>
            <a:r>
              <a:rPr lang="en-US" altLang="en-US" dirty="0"/>
              <a:t>.</a:t>
            </a:r>
          </a:p>
          <a:p>
            <a:pPr lvl="1"/>
            <a:r>
              <a:rPr lang="en-US" altLang="en-US" dirty="0"/>
              <a:t>The datapath consists of an arithmetic-logic unit and storage units (registers) that are interconnected by a data bus that is also connected to main memory.  </a:t>
            </a:r>
          </a:p>
          <a:p>
            <a:pPr lvl="1"/>
            <a:r>
              <a:rPr lang="en-US" altLang="en-US" dirty="0"/>
              <a:t>Various CPU components perform sequenced operations according to signals provided by its control unit.</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86" name="Rectangle 1034"/>
          <p:cNvSpPr>
            <a:spLocks noGrp="1" noChangeArrowheads="1"/>
          </p:cNvSpPr>
          <p:nvPr>
            <p:ph type="title"/>
          </p:nvPr>
        </p:nvSpPr>
        <p:spPr/>
        <p:txBody>
          <a:bodyPr/>
          <a:lstStyle/>
          <a:p>
            <a:r>
              <a:rPr lang="en-US" altLang="en-US" dirty="0"/>
              <a:t>4.9 Instruction Processing (4 of 7)</a:t>
            </a:r>
          </a:p>
        </p:txBody>
      </p:sp>
      <p:sp>
        <p:nvSpPr>
          <p:cNvPr id="664579" name="Rectangle 1027"/>
          <p:cNvSpPr>
            <a:spLocks noGrp="1" noChangeArrowheads="1"/>
          </p:cNvSpPr>
          <p:nvPr>
            <p:ph idx="1"/>
          </p:nvPr>
        </p:nvSpPr>
        <p:spPr/>
        <p:txBody>
          <a:bodyPr/>
          <a:lstStyle/>
          <a:p>
            <a:r>
              <a:rPr lang="en-US" altLang="en-US" dirty="0"/>
              <a:t>Interrupt processing involves adding another step to the fetch-decode-execute cycle as shown below.</a:t>
            </a:r>
          </a:p>
        </p:txBody>
      </p:sp>
      <p:sp>
        <p:nvSpPr>
          <p:cNvPr id="664584" name="Text Box 1032"/>
          <p:cNvSpPr txBox="1">
            <a:spLocks noChangeArrowheads="1"/>
          </p:cNvSpPr>
          <p:nvPr/>
        </p:nvSpPr>
        <p:spPr bwMode="auto">
          <a:xfrm>
            <a:off x="876300" y="5789276"/>
            <a:ext cx="7658100" cy="4308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The next slide shows a flowchart of “Process the interrupt.”</a:t>
            </a:r>
          </a:p>
        </p:txBody>
      </p:sp>
      <p:pic>
        <p:nvPicPr>
          <p:cNvPr id="3" name="Picture 2">
            <a:extLst>
              <a:ext uri="{FF2B5EF4-FFF2-40B4-BE49-F238E27FC236}">
                <a16:creationId xmlns:a16="http://schemas.microsoft.com/office/drawing/2014/main" id="{92A43DF6-2530-C446-A5A0-D068F942E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581400"/>
            <a:ext cx="3054350" cy="192183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40" name="Rectangle 1036"/>
          <p:cNvSpPr>
            <a:spLocks noGrp="1" noChangeArrowheads="1"/>
          </p:cNvSpPr>
          <p:nvPr>
            <p:ph type="title"/>
          </p:nvPr>
        </p:nvSpPr>
        <p:spPr/>
        <p:txBody>
          <a:bodyPr/>
          <a:lstStyle/>
          <a:p>
            <a:r>
              <a:rPr lang="en-US" altLang="en-US" dirty="0"/>
              <a:t>4.9 Instruction Processing (5 of 7)</a:t>
            </a:r>
          </a:p>
        </p:txBody>
      </p:sp>
      <p:pic>
        <p:nvPicPr>
          <p:cNvPr id="3" name="Picture 2">
            <a:extLst>
              <a:ext uri="{FF2B5EF4-FFF2-40B4-BE49-F238E27FC236}">
                <a16:creationId xmlns:a16="http://schemas.microsoft.com/office/drawing/2014/main" id="{82B88737-CE2C-A149-BC43-34CB1B9B6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1752600"/>
            <a:ext cx="4591050" cy="3776071"/>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7" name="Rectangle 5"/>
          <p:cNvSpPr>
            <a:spLocks noGrp="1" noChangeArrowheads="1"/>
          </p:cNvSpPr>
          <p:nvPr>
            <p:ph type="title"/>
          </p:nvPr>
        </p:nvSpPr>
        <p:spPr/>
        <p:txBody>
          <a:bodyPr/>
          <a:lstStyle/>
          <a:p>
            <a:r>
              <a:rPr lang="en-US" altLang="en-US" dirty="0"/>
              <a:t>4.9 Instruction Processing (6 of 7)</a:t>
            </a:r>
          </a:p>
        </p:txBody>
      </p:sp>
      <p:sp>
        <p:nvSpPr>
          <p:cNvPr id="668675" name="Rectangle 3"/>
          <p:cNvSpPr>
            <a:spLocks noGrp="1" noChangeArrowheads="1"/>
          </p:cNvSpPr>
          <p:nvPr>
            <p:ph idx="1"/>
          </p:nvPr>
        </p:nvSpPr>
        <p:spPr/>
        <p:txBody>
          <a:bodyPr>
            <a:normAutofit fontScale="92500" lnSpcReduction="20000"/>
          </a:bodyPr>
          <a:lstStyle/>
          <a:p>
            <a:r>
              <a:rPr lang="en-US" altLang="en-US" dirty="0"/>
              <a:t>For general-purpose systems, it is common to disable all interrupts during the time in which an interrupt is being processed.</a:t>
            </a:r>
          </a:p>
          <a:p>
            <a:pPr lvl="1"/>
            <a:r>
              <a:rPr lang="en-US" altLang="en-US" dirty="0"/>
              <a:t>Typically, this is achieved by setting a bit in the flags register.</a:t>
            </a:r>
          </a:p>
          <a:p>
            <a:r>
              <a:rPr lang="en-US" altLang="en-US" dirty="0"/>
              <a:t>Interrupts that are ignored in this case are called </a:t>
            </a:r>
            <a:r>
              <a:rPr lang="en-US" altLang="en-US" i="1" dirty="0"/>
              <a:t>maskable</a:t>
            </a:r>
            <a:r>
              <a:rPr lang="en-US" altLang="en-US" dirty="0"/>
              <a:t>.</a:t>
            </a:r>
          </a:p>
          <a:p>
            <a:r>
              <a:rPr lang="en-US" altLang="en-US" i="1" dirty="0"/>
              <a:t>Nonmaskable</a:t>
            </a:r>
            <a:r>
              <a:rPr lang="en-US" altLang="en-US" dirty="0"/>
              <a:t> interrupts are those interrupts that must be processed in order to keep the system in a stable condition.</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5" name="Rectangle 1029"/>
          <p:cNvSpPr>
            <a:spLocks noGrp="1" noChangeArrowheads="1"/>
          </p:cNvSpPr>
          <p:nvPr>
            <p:ph type="title"/>
          </p:nvPr>
        </p:nvSpPr>
        <p:spPr>
          <a:noFill/>
          <a:ln/>
        </p:spPr>
        <p:txBody>
          <a:bodyPr>
            <a:normAutofit/>
          </a:bodyPr>
          <a:lstStyle/>
          <a:p>
            <a:r>
              <a:rPr lang="en-US" altLang="en-US" dirty="0"/>
              <a:t>4.9 Instruction Processing </a:t>
            </a:r>
            <a:r>
              <a:rPr lang="en-US" altLang="en-US" sz="2400" dirty="0"/>
              <a:t>(7 of 7)</a:t>
            </a:r>
          </a:p>
        </p:txBody>
      </p:sp>
      <p:sp>
        <p:nvSpPr>
          <p:cNvPr id="670723" name="Rectangle 1027"/>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fontScale="92500" lnSpcReduction="10000"/>
          </a:bodyPr>
          <a:lstStyle/>
          <a:p>
            <a:pPr>
              <a:spcBef>
                <a:spcPct val="30000"/>
              </a:spcBef>
            </a:pPr>
            <a:r>
              <a:rPr lang="en-US" altLang="en-US" sz="2600" dirty="0">
                <a:latin typeface="Arial" charset="0"/>
              </a:rPr>
              <a:t>Interrupts are very useful in processing I/O.</a:t>
            </a:r>
          </a:p>
          <a:p>
            <a:pPr>
              <a:spcBef>
                <a:spcPct val="30000"/>
              </a:spcBef>
            </a:pPr>
            <a:r>
              <a:rPr lang="en-US" altLang="en-US" sz="2600" dirty="0">
                <a:latin typeface="Arial" charset="0"/>
              </a:rPr>
              <a:t>However, interrupt-driven I/O is complicated, and is beyond the scope of our present discussion.</a:t>
            </a:r>
          </a:p>
          <a:p>
            <a:pPr lvl="1">
              <a:spcBef>
                <a:spcPct val="30000"/>
              </a:spcBef>
            </a:pPr>
            <a:r>
              <a:rPr lang="en-US" altLang="en-US" sz="2400" dirty="0">
                <a:latin typeface="+mj-lt"/>
              </a:rPr>
              <a:t>We will look into this idea in greater detail in Chapter 7.</a:t>
            </a:r>
            <a:endParaRPr lang="en-US" altLang="en-US" sz="2200" dirty="0">
              <a:latin typeface="+mj-lt"/>
            </a:endParaRPr>
          </a:p>
          <a:p>
            <a:pPr>
              <a:spcBef>
                <a:spcPct val="30000"/>
              </a:spcBef>
            </a:pPr>
            <a:r>
              <a:rPr lang="en-US" altLang="en-US" sz="2600" dirty="0">
                <a:latin typeface="Arial" charset="0"/>
              </a:rPr>
              <a:t>MARIE, being the simplest of simple systems, uses a modified form of programmed I/O. </a:t>
            </a:r>
          </a:p>
          <a:p>
            <a:pPr>
              <a:spcBef>
                <a:spcPct val="30000"/>
              </a:spcBef>
            </a:pPr>
            <a:r>
              <a:rPr lang="en-US" altLang="en-US" sz="2600" dirty="0">
                <a:latin typeface="Arial" charset="0"/>
              </a:rPr>
              <a:t>All output is placed in an output register (OutREG) and the CPU polls the input register (InREG) until input is sensed, at which time the value is copied into the accumulator.</a:t>
            </a: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5" name="Rectangle 7"/>
          <p:cNvSpPr>
            <a:spLocks noGrp="1" noChangeArrowheads="1"/>
          </p:cNvSpPr>
          <p:nvPr>
            <p:ph type="title"/>
          </p:nvPr>
        </p:nvSpPr>
        <p:spPr/>
        <p:txBody>
          <a:bodyPr/>
          <a:lstStyle/>
          <a:p>
            <a:r>
              <a:rPr lang="en-US" altLang="en-US" dirty="0"/>
              <a:t>4.10 A Simple Program (1 of 3)</a:t>
            </a:r>
          </a:p>
        </p:txBody>
      </p:sp>
      <p:sp>
        <p:nvSpPr>
          <p:cNvPr id="601092" name="Rectangle 4"/>
          <p:cNvSpPr>
            <a:spLocks noGrp="1" noChangeArrowheads="1"/>
          </p:cNvSpPr>
          <p:nvPr>
            <p:ph idx="1"/>
          </p:nvPr>
        </p:nvSpPr>
        <p:spPr/>
        <p:txBody>
          <a:bodyPr/>
          <a:lstStyle/>
          <a:p>
            <a:r>
              <a:rPr lang="en-US" altLang="en-US" dirty="0"/>
              <a:t>Consider the simple MARIE program given below.  We show a set of mnemonic instructions stored at addresses 0x100 – 0x106 (hex):</a:t>
            </a:r>
          </a:p>
        </p:txBody>
      </p:sp>
      <p:pic>
        <p:nvPicPr>
          <p:cNvPr id="3" name="Picture 2">
            <a:extLst>
              <a:ext uri="{FF2B5EF4-FFF2-40B4-BE49-F238E27FC236}">
                <a16:creationId xmlns:a16="http://schemas.microsoft.com/office/drawing/2014/main" id="{948E94FB-2DF4-074D-92AE-88280520B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4038600"/>
            <a:ext cx="5092700" cy="230789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45" name="Rectangle 9"/>
          <p:cNvSpPr>
            <a:spLocks noGrp="1" noChangeArrowheads="1"/>
          </p:cNvSpPr>
          <p:nvPr>
            <p:ph type="title"/>
          </p:nvPr>
        </p:nvSpPr>
        <p:spPr/>
        <p:txBody>
          <a:bodyPr/>
          <a:lstStyle/>
          <a:p>
            <a:r>
              <a:rPr lang="en-US" altLang="en-US" dirty="0"/>
              <a:t>4.10 A Simple Program (2 of 3)</a:t>
            </a:r>
          </a:p>
        </p:txBody>
      </p:sp>
      <p:sp>
        <p:nvSpPr>
          <p:cNvPr id="603138" name="Rectangle 2"/>
          <p:cNvSpPr>
            <a:spLocks noGrp="1" noChangeArrowheads="1"/>
          </p:cNvSpPr>
          <p:nvPr>
            <p:ph idx="1"/>
          </p:nvPr>
        </p:nvSpPr>
        <p:spPr/>
        <p:txBody>
          <a:bodyPr/>
          <a:lstStyle/>
          <a:p>
            <a:r>
              <a:rPr lang="en-US" altLang="en-US" dirty="0"/>
              <a:t>Let’s look at what happens inside the computer when our program runs.</a:t>
            </a:r>
          </a:p>
          <a:p>
            <a:r>
              <a:rPr lang="en-US" altLang="en-US" dirty="0"/>
              <a:t>This is the </a:t>
            </a:r>
            <a:r>
              <a:rPr lang="en-US" altLang="en-US" b="1" dirty="0">
                <a:latin typeface="Courier New" panose="02070309020205020404" pitchFamily="49" charset="0"/>
                <a:cs typeface="Courier New" panose="02070309020205020404" pitchFamily="49" charset="0"/>
              </a:rPr>
              <a:t>LOAD 104 </a:t>
            </a:r>
            <a:r>
              <a:rPr lang="en-US" altLang="en-US" dirty="0"/>
              <a:t>instruction:</a:t>
            </a:r>
          </a:p>
        </p:txBody>
      </p:sp>
      <p:pic>
        <p:nvPicPr>
          <p:cNvPr id="3" name="Picture 2">
            <a:extLst>
              <a:ext uri="{FF2B5EF4-FFF2-40B4-BE49-F238E27FC236}">
                <a16:creationId xmlns:a16="http://schemas.microsoft.com/office/drawing/2014/main" id="{373F97F3-0C6F-C543-A976-B61B61C13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3886200"/>
            <a:ext cx="5499100" cy="204735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93" name="Rectangle 9"/>
          <p:cNvSpPr>
            <a:spLocks noGrp="1" noChangeArrowheads="1"/>
          </p:cNvSpPr>
          <p:nvPr>
            <p:ph type="title"/>
          </p:nvPr>
        </p:nvSpPr>
        <p:spPr/>
        <p:txBody>
          <a:bodyPr/>
          <a:lstStyle/>
          <a:p>
            <a:r>
              <a:rPr lang="en-US" altLang="en-US" dirty="0"/>
              <a:t>4.10 A Simple Program (3 of 3)</a:t>
            </a:r>
          </a:p>
        </p:txBody>
      </p:sp>
      <p:sp>
        <p:nvSpPr>
          <p:cNvPr id="605186" name="Rectangle 2"/>
          <p:cNvSpPr>
            <a:spLocks noGrp="1" noChangeArrowheads="1"/>
          </p:cNvSpPr>
          <p:nvPr>
            <p:ph idx="1"/>
          </p:nvPr>
        </p:nvSpPr>
        <p:spPr/>
        <p:txBody>
          <a:bodyPr/>
          <a:lstStyle/>
          <a:p>
            <a:r>
              <a:rPr lang="en-US" altLang="en-US" dirty="0"/>
              <a:t>Our second instruction is </a:t>
            </a:r>
            <a:r>
              <a:rPr lang="en-US" altLang="en-US" b="1" dirty="0">
                <a:latin typeface="Courier New" panose="02070309020205020404" pitchFamily="49" charset="0"/>
                <a:cs typeface="Courier New" panose="02070309020205020404" pitchFamily="49" charset="0"/>
              </a:rPr>
              <a:t>ADD 105</a:t>
            </a:r>
            <a:r>
              <a:rPr lang="en-US" altLang="en-US" dirty="0"/>
              <a:t>:</a:t>
            </a:r>
          </a:p>
        </p:txBody>
      </p:sp>
      <p:pic>
        <p:nvPicPr>
          <p:cNvPr id="3" name="Picture 2">
            <a:extLst>
              <a:ext uri="{FF2B5EF4-FFF2-40B4-BE49-F238E27FC236}">
                <a16:creationId xmlns:a16="http://schemas.microsoft.com/office/drawing/2014/main" id="{65987E76-0D9B-7543-9B3B-7ED6FFCC5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2971800"/>
            <a:ext cx="6858000" cy="26808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normAutofit fontScale="90000"/>
          </a:bodyPr>
          <a:lstStyle/>
          <a:p>
            <a:r>
              <a:rPr lang="en-US" altLang="en-US" dirty="0"/>
              <a:t>4.11 A Discussion on Assemblers (1 of 4)</a:t>
            </a:r>
          </a:p>
        </p:txBody>
      </p:sp>
      <p:sp>
        <p:nvSpPr>
          <p:cNvPr id="607235" name="Rectangle 3"/>
          <p:cNvSpPr>
            <a:spLocks noGrp="1" noChangeArrowheads="1"/>
          </p:cNvSpPr>
          <p:nvPr>
            <p:ph idx="1"/>
          </p:nvPr>
        </p:nvSpPr>
        <p:spPr/>
        <p:txBody>
          <a:bodyPr>
            <a:normAutofit fontScale="85000" lnSpcReduction="20000"/>
          </a:bodyPr>
          <a:lstStyle/>
          <a:p>
            <a:r>
              <a:rPr lang="en-US" altLang="en-US" dirty="0"/>
              <a:t>Mnemonic instructions, such as </a:t>
            </a:r>
            <a:r>
              <a:rPr lang="en-US" altLang="en-US" b="1" dirty="0">
                <a:latin typeface="Courier New" panose="02070309020205020404" pitchFamily="49" charset="0"/>
                <a:cs typeface="Courier New" panose="02070309020205020404" pitchFamily="49" charset="0"/>
              </a:rPr>
              <a:t>LOAD 104</a:t>
            </a:r>
            <a:r>
              <a:rPr lang="en-US" altLang="en-US" dirty="0"/>
              <a:t>, are easy for humans to write and understand.</a:t>
            </a:r>
          </a:p>
          <a:p>
            <a:r>
              <a:rPr lang="en-US" altLang="en-US" dirty="0"/>
              <a:t>They are impossible for computers to understand.</a:t>
            </a:r>
          </a:p>
          <a:p>
            <a:r>
              <a:rPr lang="en-US" altLang="en-US" i="1" dirty="0"/>
              <a:t>Assemblers</a:t>
            </a:r>
            <a:r>
              <a:rPr lang="en-US" altLang="en-US" dirty="0"/>
              <a:t> translate instructions that are comprehensible to humans into the machine language that is comprehensible to computers</a:t>
            </a:r>
          </a:p>
          <a:p>
            <a:pPr lvl="1"/>
            <a:r>
              <a:rPr lang="en-US" altLang="en-US" dirty="0"/>
              <a:t>We note the distinction between an assembler and a compiler: In assembly language, there is a one-to-one correspondence between a mnemonic instruction and its machine code. With compilers, this is not usually the case.</a:t>
            </a: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7" name="Rectangle 7"/>
          <p:cNvSpPr>
            <a:spLocks noGrp="1" noChangeArrowheads="1"/>
          </p:cNvSpPr>
          <p:nvPr>
            <p:ph type="title"/>
          </p:nvPr>
        </p:nvSpPr>
        <p:spPr/>
        <p:txBody>
          <a:bodyPr>
            <a:normAutofit fontScale="90000"/>
          </a:bodyPr>
          <a:lstStyle/>
          <a:p>
            <a:r>
              <a:rPr lang="en-US" altLang="en-US" dirty="0"/>
              <a:t>4.11 A Discussion on Assemblers (2 of 4)</a:t>
            </a:r>
          </a:p>
        </p:txBody>
      </p:sp>
      <p:sp>
        <p:nvSpPr>
          <p:cNvPr id="609283" name="Rectangle 3"/>
          <p:cNvSpPr>
            <a:spLocks noGrp="1" noChangeArrowheads="1"/>
          </p:cNvSpPr>
          <p:nvPr>
            <p:ph idx="1"/>
          </p:nvPr>
        </p:nvSpPr>
        <p:spPr/>
        <p:txBody>
          <a:bodyPr>
            <a:normAutofit fontScale="92500" lnSpcReduction="10000"/>
          </a:bodyPr>
          <a:lstStyle/>
          <a:p>
            <a:r>
              <a:rPr lang="en-US" altLang="en-US" dirty="0"/>
              <a:t>Assemblers create an </a:t>
            </a:r>
            <a:r>
              <a:rPr lang="en-US" altLang="en-US" i="1" dirty="0"/>
              <a:t>object program file </a:t>
            </a:r>
            <a:r>
              <a:rPr lang="en-US" altLang="en-US" dirty="0"/>
              <a:t>from mnemonic </a:t>
            </a:r>
            <a:r>
              <a:rPr lang="en-US" altLang="en-US" i="1" dirty="0"/>
              <a:t>source code </a:t>
            </a:r>
            <a:r>
              <a:rPr lang="en-US" altLang="en-US" dirty="0"/>
              <a:t>in two passes.</a:t>
            </a:r>
          </a:p>
          <a:p>
            <a:r>
              <a:rPr lang="en-US" altLang="en-US" dirty="0"/>
              <a:t>During the first pass, the assembler assembles as much of the program as it can, while it builds a </a:t>
            </a:r>
            <a:r>
              <a:rPr lang="en-US" altLang="en-US" i="1" dirty="0"/>
              <a:t>symbol table </a:t>
            </a:r>
            <a:r>
              <a:rPr lang="en-US" altLang="en-US" dirty="0"/>
              <a:t>that contains memory references for all symbols in the program.</a:t>
            </a:r>
          </a:p>
          <a:p>
            <a:r>
              <a:rPr lang="en-US" altLang="en-US" dirty="0"/>
              <a:t>During the second pass, the instructions are completed using the values from the symbol table.</a:t>
            </a: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9" name="Rectangle 11"/>
          <p:cNvSpPr>
            <a:spLocks noGrp="1" noChangeArrowheads="1"/>
          </p:cNvSpPr>
          <p:nvPr>
            <p:ph type="title"/>
          </p:nvPr>
        </p:nvSpPr>
        <p:spPr/>
        <p:txBody>
          <a:bodyPr>
            <a:normAutofit fontScale="90000"/>
          </a:bodyPr>
          <a:lstStyle/>
          <a:p>
            <a:r>
              <a:rPr lang="en-US" altLang="en-US" dirty="0"/>
              <a:t>4.11 A Discussion on Assemblers (3 of 4)</a:t>
            </a:r>
          </a:p>
        </p:txBody>
      </p:sp>
      <p:sp>
        <p:nvSpPr>
          <p:cNvPr id="611331" name="Rectangle 3"/>
          <p:cNvSpPr>
            <a:spLocks noGrp="1" noChangeArrowheads="1"/>
          </p:cNvSpPr>
          <p:nvPr>
            <p:ph idx="1"/>
          </p:nvPr>
        </p:nvSpPr>
        <p:spPr>
          <a:xfrm>
            <a:off x="685800" y="1981200"/>
            <a:ext cx="3429000" cy="4114800"/>
          </a:xfrm>
        </p:spPr>
        <p:txBody>
          <a:bodyPr>
            <a:normAutofit fontScale="77500" lnSpcReduction="20000"/>
          </a:bodyPr>
          <a:lstStyle/>
          <a:p>
            <a:r>
              <a:rPr lang="en-US" altLang="en-US" dirty="0"/>
              <a:t>Consider our example program at the right. </a:t>
            </a:r>
          </a:p>
          <a:p>
            <a:pPr lvl="1"/>
            <a:r>
              <a:rPr lang="en-US" altLang="en-US" dirty="0"/>
              <a:t>Note that we have included two directives </a:t>
            </a:r>
            <a:r>
              <a:rPr lang="en-US" altLang="en-US" b="1" dirty="0">
                <a:latin typeface="Courier New" panose="02070309020205020404" pitchFamily="49" charset="0"/>
                <a:cs typeface="Courier New" panose="02070309020205020404" pitchFamily="49" charset="0"/>
              </a:rPr>
              <a:t>HEX</a:t>
            </a:r>
            <a:r>
              <a:rPr lang="en-US" altLang="en-US" dirty="0"/>
              <a:t> and </a:t>
            </a:r>
            <a:r>
              <a:rPr lang="en-US" altLang="en-US" b="1" dirty="0">
                <a:latin typeface="Courier New" panose="02070309020205020404" pitchFamily="49" charset="0"/>
                <a:cs typeface="Courier New" panose="02070309020205020404" pitchFamily="49" charset="0"/>
              </a:rPr>
              <a:t>DEC</a:t>
            </a:r>
            <a:r>
              <a:rPr lang="en-US" altLang="en-US" dirty="0"/>
              <a:t> that specify the radix of the constants.</a:t>
            </a:r>
          </a:p>
          <a:p>
            <a:r>
              <a:rPr lang="en-US" altLang="en-US" dirty="0"/>
              <a:t>The first pass, creates a symbol table and the partially-assembled instructions as shown.</a:t>
            </a:r>
          </a:p>
        </p:txBody>
      </p:sp>
      <p:pic>
        <p:nvPicPr>
          <p:cNvPr id="3" name="Picture 2">
            <a:extLst>
              <a:ext uri="{FF2B5EF4-FFF2-40B4-BE49-F238E27FC236}">
                <a16:creationId xmlns:a16="http://schemas.microsoft.com/office/drawing/2014/main" id="{140858BB-6438-DD41-A5D2-CA5517D25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828800"/>
            <a:ext cx="3048000" cy="2354385"/>
          </a:xfrm>
          <a:prstGeom prst="rect">
            <a:avLst/>
          </a:prstGeom>
        </p:spPr>
      </p:pic>
      <p:pic>
        <p:nvPicPr>
          <p:cNvPr id="5" name="Picture 4">
            <a:extLst>
              <a:ext uri="{FF2B5EF4-FFF2-40B4-BE49-F238E27FC236}">
                <a16:creationId xmlns:a16="http://schemas.microsoft.com/office/drawing/2014/main" id="{1A881EDD-96E9-8542-B836-D47FFC68F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0" y="4419600"/>
            <a:ext cx="1905000" cy="1688152"/>
          </a:xfrm>
          <a:prstGeom prst="rect">
            <a:avLst/>
          </a:prstGeom>
        </p:spPr>
      </p:pic>
      <p:pic>
        <p:nvPicPr>
          <p:cNvPr id="7" name="Picture 6">
            <a:extLst>
              <a:ext uri="{FF2B5EF4-FFF2-40B4-BE49-F238E27FC236}">
                <a16:creationId xmlns:a16="http://schemas.microsoft.com/office/drawing/2014/main" id="{22B9E427-1E16-A74A-819F-DA6469B5FB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1800" y="4405952"/>
            <a:ext cx="1490382" cy="17145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11" name="Rectangle 11"/>
          <p:cNvSpPr>
            <a:spLocks noGrp="1" noChangeArrowheads="1"/>
          </p:cNvSpPr>
          <p:nvPr>
            <p:ph type="title"/>
          </p:nvPr>
        </p:nvSpPr>
        <p:spPr/>
        <p:txBody>
          <a:bodyPr/>
          <a:lstStyle/>
          <a:p>
            <a:r>
              <a:rPr lang="en-US" altLang="en-US" dirty="0"/>
              <a:t>4.2 CPU Basics (2 of 2)</a:t>
            </a:r>
          </a:p>
        </p:txBody>
      </p:sp>
      <p:sp>
        <p:nvSpPr>
          <p:cNvPr id="537603" name="Rectangle 3"/>
          <p:cNvSpPr>
            <a:spLocks noGrp="1" noChangeArrowheads="1"/>
          </p:cNvSpPr>
          <p:nvPr>
            <p:ph idx="1"/>
          </p:nvPr>
        </p:nvSpPr>
        <p:spPr/>
        <p:txBody>
          <a:bodyPr>
            <a:normAutofit fontScale="92500" lnSpcReduction="20000"/>
          </a:bodyPr>
          <a:lstStyle/>
          <a:p>
            <a:r>
              <a:rPr lang="en-US" altLang="en-US" dirty="0"/>
              <a:t>Registers hold data that can be readily accessed by the CPU.</a:t>
            </a:r>
          </a:p>
          <a:p>
            <a:r>
              <a:rPr lang="en-US" altLang="en-US" dirty="0"/>
              <a:t>They can be implemented using D flip-flops.</a:t>
            </a:r>
          </a:p>
          <a:p>
            <a:pPr lvl="1"/>
            <a:r>
              <a:rPr lang="en-US" altLang="en-US" dirty="0"/>
              <a:t>A 32-bit register requires 32 D flip-flops.</a:t>
            </a:r>
          </a:p>
          <a:p>
            <a:r>
              <a:rPr lang="en-US" altLang="en-US" dirty="0"/>
              <a:t>The arithmetic-logic unit (ALU) carries out logical and arithmetic operations as directed by the control unit.</a:t>
            </a:r>
          </a:p>
          <a:p>
            <a:r>
              <a:rPr lang="en-US" altLang="en-US" dirty="0"/>
              <a:t>The control unit determines which actions to carry out according to the values in a program counter register and a status register.</a:t>
            </a: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91" name="Rectangle 15"/>
          <p:cNvSpPr>
            <a:spLocks noGrp="1" noChangeArrowheads="1"/>
          </p:cNvSpPr>
          <p:nvPr>
            <p:ph type="title"/>
          </p:nvPr>
        </p:nvSpPr>
        <p:spPr/>
        <p:txBody>
          <a:bodyPr>
            <a:normAutofit fontScale="90000"/>
          </a:bodyPr>
          <a:lstStyle/>
          <a:p>
            <a:r>
              <a:rPr lang="en-US" altLang="en-US" dirty="0"/>
              <a:t>4.11 A Discussion on Assemblers (4 of 4)</a:t>
            </a:r>
          </a:p>
        </p:txBody>
      </p:sp>
      <p:sp>
        <p:nvSpPr>
          <p:cNvPr id="613379" name="Rectangle 3"/>
          <p:cNvSpPr>
            <a:spLocks noGrp="1" noChangeArrowheads="1"/>
          </p:cNvSpPr>
          <p:nvPr>
            <p:ph idx="1"/>
          </p:nvPr>
        </p:nvSpPr>
        <p:spPr/>
        <p:txBody>
          <a:bodyPr/>
          <a:lstStyle/>
          <a:p>
            <a:r>
              <a:rPr lang="en-US" altLang="en-US" dirty="0"/>
              <a:t>After the second pass, the assembly is complete. </a:t>
            </a:r>
          </a:p>
        </p:txBody>
      </p:sp>
      <p:pic>
        <p:nvPicPr>
          <p:cNvPr id="4" name="Picture 3">
            <a:extLst>
              <a:ext uri="{FF2B5EF4-FFF2-40B4-BE49-F238E27FC236}">
                <a16:creationId xmlns:a16="http://schemas.microsoft.com/office/drawing/2014/main" id="{39F47D4A-2272-3642-A492-DFF6BC7FC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2971800"/>
            <a:ext cx="1600200" cy="3200400"/>
          </a:xfrm>
          <a:prstGeom prst="rect">
            <a:avLst/>
          </a:prstGeom>
        </p:spPr>
      </p:pic>
      <p:pic>
        <p:nvPicPr>
          <p:cNvPr id="6" name="Picture 5">
            <a:extLst>
              <a:ext uri="{FF2B5EF4-FFF2-40B4-BE49-F238E27FC236}">
                <a16:creationId xmlns:a16="http://schemas.microsoft.com/office/drawing/2014/main" id="{B698CCAA-7215-FA48-B2EE-42AE3FBA74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0" y="2743200"/>
            <a:ext cx="1701800" cy="1549400"/>
          </a:xfrm>
          <a:prstGeom prst="rect">
            <a:avLst/>
          </a:prstGeom>
        </p:spPr>
      </p:pic>
      <p:pic>
        <p:nvPicPr>
          <p:cNvPr id="11" name="Picture 10">
            <a:extLst>
              <a:ext uri="{FF2B5EF4-FFF2-40B4-BE49-F238E27FC236}">
                <a16:creationId xmlns:a16="http://schemas.microsoft.com/office/drawing/2014/main" id="{BB9934C8-7ADF-A547-A34F-E0CF3A8F6A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9600" y="4419600"/>
            <a:ext cx="2252485" cy="17399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p:txBody>
          <a:bodyPr>
            <a:normAutofit fontScale="90000"/>
          </a:bodyPr>
          <a:lstStyle/>
          <a:p>
            <a:r>
              <a:rPr lang="en-US" altLang="en-US" dirty="0"/>
              <a:t>4.12 Extending Our Instruction Set </a:t>
            </a:r>
            <a:br>
              <a:rPr lang="en-US" altLang="en-US" dirty="0"/>
            </a:br>
            <a:r>
              <a:rPr lang="en-US" altLang="en-US" dirty="0"/>
              <a:t>(1 of 6)</a:t>
            </a:r>
          </a:p>
        </p:txBody>
      </p:sp>
      <p:sp>
        <p:nvSpPr>
          <p:cNvPr id="615427" name="Rectangle 3"/>
          <p:cNvSpPr>
            <a:spLocks noGrp="1" noChangeArrowheads="1"/>
          </p:cNvSpPr>
          <p:nvPr>
            <p:ph idx="1"/>
          </p:nvPr>
        </p:nvSpPr>
        <p:spPr/>
        <p:txBody>
          <a:bodyPr>
            <a:normAutofit fontScale="92500" lnSpcReduction="10000"/>
          </a:bodyPr>
          <a:lstStyle/>
          <a:p>
            <a:r>
              <a:rPr lang="en-US" altLang="en-US" dirty="0"/>
              <a:t>So far, all of the MARIE instructions that we have discussed use a </a:t>
            </a:r>
            <a:r>
              <a:rPr lang="en-US" altLang="en-US" i="1" dirty="0"/>
              <a:t>direct addressing mode</a:t>
            </a:r>
            <a:r>
              <a:rPr lang="en-US" altLang="en-US" dirty="0"/>
              <a:t>.</a:t>
            </a:r>
          </a:p>
          <a:p>
            <a:r>
              <a:rPr lang="en-US" altLang="en-US" dirty="0"/>
              <a:t>This means that the address of the operand is explicitly stated in the instruction. </a:t>
            </a:r>
          </a:p>
          <a:p>
            <a:r>
              <a:rPr lang="en-US" altLang="en-US" dirty="0"/>
              <a:t>It is often useful to employ a </a:t>
            </a:r>
            <a:r>
              <a:rPr lang="en-US" altLang="en-US" i="1" dirty="0"/>
              <a:t>indirect addressing</a:t>
            </a:r>
            <a:r>
              <a:rPr lang="en-US" altLang="en-US" dirty="0"/>
              <a:t>, where the address of the address of the operand is given in the instruction.</a:t>
            </a:r>
          </a:p>
          <a:p>
            <a:pPr lvl="1"/>
            <a:r>
              <a:rPr lang="en-US" altLang="en-US" dirty="0"/>
              <a:t>If you have ever used pointers in a program, you are already familiar with indirect addressing.</a:t>
            </a: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4" name="Rectangle 4"/>
          <p:cNvSpPr>
            <a:spLocks noGrp="1" noChangeArrowheads="1"/>
          </p:cNvSpPr>
          <p:nvPr>
            <p:ph type="title"/>
          </p:nvPr>
        </p:nvSpPr>
        <p:spPr/>
        <p:txBody>
          <a:bodyPr>
            <a:normAutofit fontScale="90000"/>
          </a:bodyPr>
          <a:lstStyle/>
          <a:p>
            <a:r>
              <a:rPr lang="en-US" altLang="en-US" dirty="0"/>
              <a:t>4.12 Extending Our Instruction Set </a:t>
            </a:r>
            <a:br>
              <a:rPr lang="en-US" altLang="en-US" dirty="0"/>
            </a:br>
            <a:r>
              <a:rPr lang="en-US" altLang="en-US" dirty="0"/>
              <a:t>(2 of 6)</a:t>
            </a:r>
          </a:p>
        </p:txBody>
      </p:sp>
      <p:sp>
        <p:nvSpPr>
          <p:cNvPr id="701442" name="Rectangle 2"/>
          <p:cNvSpPr>
            <a:spLocks noGrp="1" noChangeArrowheads="1"/>
          </p:cNvSpPr>
          <p:nvPr>
            <p:ph idx="1"/>
          </p:nvPr>
        </p:nvSpPr>
        <p:spPr>
          <a:xfrm>
            <a:off x="685800" y="1981200"/>
            <a:ext cx="7772400" cy="1905000"/>
          </a:xfrm>
        </p:spPr>
        <p:txBody>
          <a:bodyPr>
            <a:normAutofit fontScale="70000" lnSpcReduction="20000"/>
          </a:bodyPr>
          <a:lstStyle/>
          <a:p>
            <a:r>
              <a:rPr lang="en-US" altLang="en-US" dirty="0"/>
              <a:t>We have included three indirect addressing mode instructions in the MARIE instruction set. </a:t>
            </a:r>
          </a:p>
          <a:p>
            <a:r>
              <a:rPr lang="en-US" altLang="en-US" dirty="0"/>
              <a:t>The first two are </a:t>
            </a:r>
            <a:r>
              <a:rPr lang="en-US" altLang="en-US" b="1" dirty="0">
                <a:latin typeface="Courier New" panose="02070309020205020404" pitchFamily="49" charset="0"/>
                <a:cs typeface="Courier New" panose="02070309020205020404" pitchFamily="49" charset="0"/>
              </a:rPr>
              <a:t>LOADI X </a:t>
            </a:r>
            <a:r>
              <a:rPr lang="en-US" altLang="en-US" dirty="0"/>
              <a:t>and </a:t>
            </a:r>
            <a:r>
              <a:rPr lang="en-US" altLang="en-US" b="1" dirty="0">
                <a:latin typeface="Courier New" panose="02070309020205020404" pitchFamily="49" charset="0"/>
                <a:cs typeface="Courier New" panose="02070309020205020404" pitchFamily="49" charset="0"/>
              </a:rPr>
              <a:t>STOREI X </a:t>
            </a:r>
            <a:r>
              <a:rPr lang="en-US" altLang="en-US" dirty="0"/>
              <a:t>where specifies the address of the operand to be loaded or stored. </a:t>
            </a:r>
          </a:p>
          <a:p>
            <a:r>
              <a:rPr lang="en-US" altLang="en-US" dirty="0"/>
              <a:t>In RTL : </a:t>
            </a:r>
          </a:p>
        </p:txBody>
      </p:sp>
      <p:sp>
        <p:nvSpPr>
          <p:cNvPr id="701447" name="Text Box 7"/>
          <p:cNvSpPr txBox="1">
            <a:spLocks noChangeArrowheads="1"/>
          </p:cNvSpPr>
          <p:nvPr/>
        </p:nvSpPr>
        <p:spPr bwMode="auto">
          <a:xfrm>
            <a:off x="4724400" y="5867400"/>
            <a:ext cx="1644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US" altLang="en-US" b="1" dirty="0">
                <a:latin typeface="Courier New" pitchFamily="49" charset="0"/>
              </a:rPr>
              <a:t>STOREI X</a:t>
            </a:r>
          </a:p>
        </p:txBody>
      </p:sp>
      <p:pic>
        <p:nvPicPr>
          <p:cNvPr id="3" name="Picture 2">
            <a:extLst>
              <a:ext uri="{FF2B5EF4-FFF2-40B4-BE49-F238E27FC236}">
                <a16:creationId xmlns:a16="http://schemas.microsoft.com/office/drawing/2014/main" id="{FDB5366D-DA09-324C-B477-092E62C12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3581400"/>
            <a:ext cx="2921000" cy="2209800"/>
          </a:xfrm>
          <a:prstGeom prst="rect">
            <a:avLst/>
          </a:prstGeom>
        </p:spPr>
      </p:pic>
      <p:pic>
        <p:nvPicPr>
          <p:cNvPr id="5" name="Picture 4">
            <a:extLst>
              <a:ext uri="{FF2B5EF4-FFF2-40B4-BE49-F238E27FC236}">
                <a16:creationId xmlns:a16="http://schemas.microsoft.com/office/drawing/2014/main" id="{403F9C09-3BB8-684C-A1DB-23B2CEF14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3581400"/>
            <a:ext cx="2857500" cy="2209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82" name="Rectangle 10"/>
          <p:cNvSpPr>
            <a:spLocks noGrp="1" noChangeArrowheads="1"/>
          </p:cNvSpPr>
          <p:nvPr>
            <p:ph type="title"/>
          </p:nvPr>
        </p:nvSpPr>
        <p:spPr/>
        <p:txBody>
          <a:bodyPr>
            <a:normAutofit fontScale="90000"/>
          </a:bodyPr>
          <a:lstStyle/>
          <a:p>
            <a:r>
              <a:rPr lang="en-US" altLang="en-US" dirty="0"/>
              <a:t>4.12 Extending Our Instruction Set </a:t>
            </a:r>
            <a:br>
              <a:rPr lang="en-US" altLang="en-US" dirty="0"/>
            </a:br>
            <a:r>
              <a:rPr lang="en-US" altLang="en-US" dirty="0"/>
              <a:t>(3 of 6)</a:t>
            </a:r>
          </a:p>
        </p:txBody>
      </p:sp>
      <p:sp>
        <p:nvSpPr>
          <p:cNvPr id="617475" name="Rectangle 3"/>
          <p:cNvSpPr>
            <a:spLocks noGrp="1" noChangeArrowheads="1"/>
          </p:cNvSpPr>
          <p:nvPr>
            <p:ph idx="1"/>
          </p:nvPr>
        </p:nvSpPr>
        <p:spPr/>
        <p:txBody>
          <a:bodyPr/>
          <a:lstStyle/>
          <a:p>
            <a:r>
              <a:rPr lang="en-US" altLang="en-US" dirty="0"/>
              <a:t>The </a:t>
            </a:r>
            <a:r>
              <a:rPr lang="en-US" altLang="en-US" b="1" dirty="0">
                <a:latin typeface="Courier New" panose="02070309020205020404" pitchFamily="49" charset="0"/>
                <a:cs typeface="Courier New" panose="02070309020205020404" pitchFamily="49" charset="0"/>
              </a:rPr>
              <a:t>ADDI</a:t>
            </a:r>
            <a:r>
              <a:rPr lang="en-US" altLang="en-US" dirty="0"/>
              <a:t> instruction is a combination of </a:t>
            </a:r>
            <a:r>
              <a:rPr lang="en-US" altLang="en-US" b="1" dirty="0">
                <a:latin typeface="Courier New" panose="02070309020205020404" pitchFamily="49" charset="0"/>
                <a:cs typeface="Courier New" panose="02070309020205020404" pitchFamily="49" charset="0"/>
              </a:rPr>
              <a:t>LOADI X </a:t>
            </a:r>
            <a:r>
              <a:rPr lang="en-US" altLang="en-US" dirty="0"/>
              <a:t>and </a:t>
            </a:r>
            <a:r>
              <a:rPr lang="en-US" altLang="en-US" b="1" dirty="0">
                <a:latin typeface="Courier New" panose="02070309020205020404" pitchFamily="49" charset="0"/>
                <a:cs typeface="Courier New" panose="02070309020205020404" pitchFamily="49" charset="0"/>
              </a:rPr>
              <a:t>ADD X</a:t>
            </a:r>
            <a:r>
              <a:rPr lang="en-US" altLang="en-US" dirty="0"/>
              <a:t>:</a:t>
            </a:r>
          </a:p>
          <a:p>
            <a:r>
              <a:rPr lang="en-US" altLang="en-US" dirty="0"/>
              <a:t>In RTL: </a:t>
            </a:r>
          </a:p>
        </p:txBody>
      </p:sp>
      <p:sp>
        <p:nvSpPr>
          <p:cNvPr id="617483" name="Text Box 11"/>
          <p:cNvSpPr txBox="1">
            <a:spLocks noChangeArrowheads="1"/>
          </p:cNvSpPr>
          <p:nvPr/>
        </p:nvSpPr>
        <p:spPr bwMode="auto">
          <a:xfrm>
            <a:off x="3962400" y="5486400"/>
            <a:ext cx="1279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b="1" dirty="0">
                <a:latin typeface="Courier New" pitchFamily="49" charset="0"/>
              </a:rPr>
              <a:t>ADDI X</a:t>
            </a:r>
          </a:p>
        </p:txBody>
      </p:sp>
      <p:pic>
        <p:nvPicPr>
          <p:cNvPr id="3" name="Picture 2">
            <a:extLst>
              <a:ext uri="{FF2B5EF4-FFF2-40B4-BE49-F238E27FC236}">
                <a16:creationId xmlns:a16="http://schemas.microsoft.com/office/drawing/2014/main" id="{EBB1A7F5-C1F2-DF4F-847A-A6098BDAB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3124200"/>
            <a:ext cx="3530600" cy="2209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9" name="Rectangle 9"/>
          <p:cNvSpPr>
            <a:spLocks noGrp="1" noChangeArrowheads="1"/>
          </p:cNvSpPr>
          <p:nvPr>
            <p:ph type="title"/>
          </p:nvPr>
        </p:nvSpPr>
        <p:spPr/>
        <p:txBody>
          <a:bodyPr>
            <a:normAutofit fontScale="90000"/>
          </a:bodyPr>
          <a:lstStyle/>
          <a:p>
            <a:r>
              <a:rPr lang="en-US" altLang="en-US" dirty="0"/>
              <a:t>4.12 Extending Our Instruction Set </a:t>
            </a:r>
            <a:br>
              <a:rPr lang="en-US" altLang="en-US" dirty="0"/>
            </a:br>
            <a:r>
              <a:rPr lang="en-US" altLang="en-US" dirty="0"/>
              <a:t>(4 of 6)</a:t>
            </a:r>
          </a:p>
        </p:txBody>
      </p:sp>
      <p:sp>
        <p:nvSpPr>
          <p:cNvPr id="619523" name="Rectangle 3"/>
          <p:cNvSpPr>
            <a:spLocks noGrp="1" noChangeArrowheads="1"/>
          </p:cNvSpPr>
          <p:nvPr>
            <p:ph idx="1"/>
          </p:nvPr>
        </p:nvSpPr>
        <p:spPr>
          <a:xfrm>
            <a:off x="685800" y="1981200"/>
            <a:ext cx="7772400" cy="1600200"/>
          </a:xfrm>
        </p:spPr>
        <p:txBody>
          <a:bodyPr>
            <a:normAutofit fontScale="70000" lnSpcReduction="20000"/>
          </a:bodyPr>
          <a:lstStyle/>
          <a:p>
            <a:r>
              <a:rPr lang="en-US" altLang="en-US" dirty="0"/>
              <a:t>Another helpful programming tool is the use of subroutines. </a:t>
            </a:r>
          </a:p>
          <a:p>
            <a:r>
              <a:rPr lang="en-US" altLang="en-US" dirty="0"/>
              <a:t>The jump-and-store instruction, </a:t>
            </a:r>
            <a:r>
              <a:rPr lang="en-US" altLang="en-US" b="1" dirty="0">
                <a:latin typeface="Courier New" panose="02070309020205020404" pitchFamily="49" charset="0"/>
                <a:cs typeface="Courier New" panose="02070309020205020404" pitchFamily="49" charset="0"/>
              </a:rPr>
              <a:t>JNS</a:t>
            </a:r>
            <a:r>
              <a:rPr lang="en-US" altLang="en-US" dirty="0"/>
              <a:t>, gives us limited subroutine functionality. The details of the </a:t>
            </a:r>
            <a:r>
              <a:rPr lang="en-US" altLang="en-US" b="1" dirty="0">
                <a:latin typeface="Courier New" panose="02070309020205020404" pitchFamily="49" charset="0"/>
                <a:cs typeface="Courier New" panose="02070309020205020404" pitchFamily="49" charset="0"/>
              </a:rPr>
              <a:t>JNS</a:t>
            </a:r>
            <a:r>
              <a:rPr lang="en-US" altLang="en-US" dirty="0"/>
              <a:t> instruction are given by the following RTL: </a:t>
            </a:r>
          </a:p>
        </p:txBody>
      </p:sp>
      <p:sp>
        <p:nvSpPr>
          <p:cNvPr id="619525" name="Text Box 5"/>
          <p:cNvSpPr txBox="1">
            <a:spLocks noChangeArrowheads="1"/>
          </p:cNvSpPr>
          <p:nvPr/>
        </p:nvSpPr>
        <p:spPr bwMode="auto">
          <a:xfrm>
            <a:off x="6172200" y="5105400"/>
            <a:ext cx="2438400" cy="762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buFontTx/>
              <a:buNone/>
            </a:pPr>
            <a:r>
              <a:rPr lang="en-US" altLang="en-US" sz="2200" dirty="0">
                <a:solidFill>
                  <a:srgbClr val="000000"/>
                </a:solidFill>
                <a:latin typeface="+mj-lt"/>
              </a:rPr>
              <a:t>Does JNS permit recursive calls? </a:t>
            </a:r>
          </a:p>
        </p:txBody>
      </p:sp>
      <p:pic>
        <p:nvPicPr>
          <p:cNvPr id="3" name="Picture 2">
            <a:extLst>
              <a:ext uri="{FF2B5EF4-FFF2-40B4-BE49-F238E27FC236}">
                <a16:creationId xmlns:a16="http://schemas.microsoft.com/office/drawing/2014/main" id="{381BD960-F89D-9F4F-B902-14F453585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3276600"/>
            <a:ext cx="3530600" cy="2870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6" name="Rectangle 8"/>
          <p:cNvSpPr>
            <a:spLocks noGrp="1" noChangeArrowheads="1"/>
          </p:cNvSpPr>
          <p:nvPr>
            <p:ph type="title"/>
          </p:nvPr>
        </p:nvSpPr>
        <p:spPr/>
        <p:txBody>
          <a:bodyPr>
            <a:normAutofit fontScale="90000"/>
          </a:bodyPr>
          <a:lstStyle/>
          <a:p>
            <a:r>
              <a:rPr lang="en-US" altLang="en-US" dirty="0"/>
              <a:t>4.12 Extending Our Instruction Set </a:t>
            </a:r>
            <a:br>
              <a:rPr lang="en-US" altLang="en-US" dirty="0"/>
            </a:br>
            <a:r>
              <a:rPr lang="en-US" altLang="en-US" dirty="0"/>
              <a:t>(5 of 6)</a:t>
            </a:r>
          </a:p>
        </p:txBody>
      </p:sp>
      <p:sp>
        <p:nvSpPr>
          <p:cNvPr id="621571" name="Rectangle 3"/>
          <p:cNvSpPr>
            <a:spLocks noGrp="1" noChangeArrowheads="1"/>
          </p:cNvSpPr>
          <p:nvPr>
            <p:ph idx="1"/>
          </p:nvPr>
        </p:nvSpPr>
        <p:spPr/>
        <p:txBody>
          <a:bodyPr>
            <a:normAutofit fontScale="92500" lnSpcReduction="20000"/>
          </a:bodyPr>
          <a:lstStyle/>
          <a:p>
            <a:r>
              <a:rPr lang="en-US" altLang="en-US" dirty="0"/>
              <a:t>Our first new instruction is the </a:t>
            </a:r>
            <a:r>
              <a:rPr lang="en-US" altLang="en-US" b="1" dirty="0">
                <a:latin typeface="Courier New" panose="02070309020205020404" pitchFamily="49" charset="0"/>
                <a:cs typeface="Courier New" panose="02070309020205020404" pitchFamily="49" charset="0"/>
              </a:rPr>
              <a:t>CLEAR</a:t>
            </a:r>
            <a:r>
              <a:rPr lang="en-US" altLang="en-US" dirty="0"/>
              <a:t> instruction.</a:t>
            </a:r>
          </a:p>
          <a:p>
            <a:r>
              <a:rPr lang="en-US" altLang="en-US" dirty="0"/>
              <a:t>All it does is set the contents of the accumulator to all zeroes.</a:t>
            </a:r>
          </a:p>
          <a:p>
            <a:r>
              <a:rPr lang="en-US" altLang="en-US" dirty="0"/>
              <a:t>This is the RTL for </a:t>
            </a:r>
            <a:r>
              <a:rPr lang="en-US" altLang="en-US" b="1" dirty="0">
                <a:latin typeface="Courier New" panose="02070309020205020404" pitchFamily="49" charset="0"/>
                <a:cs typeface="Courier New" panose="02070309020205020404" pitchFamily="49" charset="0"/>
              </a:rPr>
              <a:t>CLEAR</a:t>
            </a:r>
            <a:r>
              <a:rPr lang="en-US" altLang="en-US" dirty="0"/>
              <a:t>:</a:t>
            </a:r>
          </a:p>
          <a:p>
            <a:endParaRPr lang="en-US" altLang="en-US" dirty="0"/>
          </a:p>
          <a:p>
            <a:endParaRPr lang="en-US" altLang="en-US" dirty="0"/>
          </a:p>
          <a:p>
            <a:r>
              <a:rPr lang="en-US" altLang="en-US" dirty="0"/>
              <a:t>We put our new instructions to work in the program on the following slide.</a:t>
            </a:r>
          </a:p>
        </p:txBody>
      </p:sp>
      <p:sp>
        <p:nvSpPr>
          <p:cNvPr id="621572" name="Text Box 4"/>
          <p:cNvSpPr txBox="1">
            <a:spLocks noChangeArrowheads="1"/>
          </p:cNvSpPr>
          <p:nvPr/>
        </p:nvSpPr>
        <p:spPr bwMode="auto">
          <a:xfrm>
            <a:off x="3733800" y="4191000"/>
            <a:ext cx="2057400" cy="534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91440" anchor="ctr">
            <a:spAutoFit/>
          </a:bodyPr>
          <a:lstStyle/>
          <a:p>
            <a:pPr>
              <a:spcBef>
                <a:spcPct val="0"/>
              </a:spcBef>
              <a:buFontTx/>
              <a:buNone/>
            </a:pPr>
            <a:r>
              <a:rPr lang="en-US" altLang="en-US" sz="2600" b="1" dirty="0">
                <a:latin typeface="Courier New" pitchFamily="49" charset="0"/>
              </a:rPr>
              <a:t>AC </a:t>
            </a:r>
            <a:r>
              <a:rPr lang="en-US" altLang="en-US" sz="2600" b="1" dirty="0">
                <a:latin typeface="Courier New" pitchFamily="49" charset="0"/>
                <a:sym typeface="Symbol" pitchFamily="18" charset="2"/>
              </a:rPr>
              <a:t></a:t>
            </a:r>
            <a:r>
              <a:rPr lang="en-US" altLang="en-US" sz="2600" b="1" dirty="0">
                <a:latin typeface="Courier New" pitchFamily="49" charset="0"/>
              </a:rPr>
              <a:t> 0</a:t>
            </a: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9"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lstStyle/>
          <a:p>
            <a:pPr>
              <a:spcBef>
                <a:spcPct val="0"/>
              </a:spcBef>
              <a:buFontTx/>
              <a:buNone/>
              <a:tabLst>
                <a:tab pos="1481138" algn="l"/>
              </a:tabLst>
            </a:pPr>
            <a:r>
              <a:rPr lang="en-US" altLang="en-US" sz="1800" b="1" dirty="0">
                <a:latin typeface="Courier New" pitchFamily="49" charset="0"/>
              </a:rPr>
              <a:t>100 |	LOAD Addr	</a:t>
            </a:r>
          </a:p>
          <a:p>
            <a:pPr>
              <a:spcBef>
                <a:spcPct val="0"/>
              </a:spcBef>
              <a:buFontTx/>
              <a:buNone/>
              <a:tabLst>
                <a:tab pos="1481138" algn="l"/>
              </a:tabLst>
            </a:pPr>
            <a:r>
              <a:rPr lang="en-US" altLang="en-US" sz="1800" b="1" dirty="0">
                <a:latin typeface="Courier New" pitchFamily="49" charset="0"/>
              </a:rPr>
              <a:t>101 |	STORE Next</a:t>
            </a:r>
          </a:p>
          <a:p>
            <a:pPr>
              <a:spcBef>
                <a:spcPct val="0"/>
              </a:spcBef>
              <a:buFontTx/>
              <a:buNone/>
              <a:tabLst>
                <a:tab pos="1481138" algn="l"/>
              </a:tabLst>
            </a:pPr>
            <a:r>
              <a:rPr lang="en-US" altLang="en-US" sz="1800" b="1" dirty="0">
                <a:latin typeface="Courier New" pitchFamily="49" charset="0"/>
              </a:rPr>
              <a:t>102 |	LOAD Num	</a:t>
            </a:r>
          </a:p>
          <a:p>
            <a:pPr>
              <a:spcBef>
                <a:spcPct val="0"/>
              </a:spcBef>
              <a:buFontTx/>
              <a:buNone/>
              <a:tabLst>
                <a:tab pos="1481138" algn="l"/>
              </a:tabLst>
            </a:pPr>
            <a:r>
              <a:rPr lang="en-US" altLang="en-US" sz="1800" b="1" dirty="0">
                <a:latin typeface="Courier New" pitchFamily="49" charset="0"/>
              </a:rPr>
              <a:t>103 |	SUBT One        </a:t>
            </a:r>
          </a:p>
          <a:p>
            <a:pPr>
              <a:spcBef>
                <a:spcPct val="0"/>
              </a:spcBef>
              <a:buFontTx/>
              <a:buNone/>
              <a:tabLst>
                <a:tab pos="1481138" algn="l"/>
              </a:tabLst>
            </a:pPr>
            <a:r>
              <a:rPr lang="en-US" altLang="en-US" sz="1800" b="1" dirty="0">
                <a:latin typeface="Courier New" pitchFamily="49" charset="0"/>
              </a:rPr>
              <a:t>104 |	STORE Ctr	  </a:t>
            </a:r>
          </a:p>
          <a:p>
            <a:pPr>
              <a:spcBef>
                <a:spcPct val="0"/>
              </a:spcBef>
              <a:buFontTx/>
              <a:buNone/>
              <a:tabLst>
                <a:tab pos="1481138" algn="l"/>
              </a:tabLst>
            </a:pPr>
            <a:r>
              <a:rPr lang="en-US" altLang="en-US" sz="1800" b="1" dirty="0">
                <a:latin typeface="Courier New" pitchFamily="49" charset="0"/>
              </a:rPr>
              <a:t>105 |Loop  LOAD Sum  </a:t>
            </a:r>
          </a:p>
          <a:p>
            <a:pPr>
              <a:spcBef>
                <a:spcPct val="0"/>
              </a:spcBef>
              <a:buFontTx/>
              <a:buNone/>
              <a:tabLst>
                <a:tab pos="1481138" algn="l"/>
              </a:tabLst>
            </a:pPr>
            <a:r>
              <a:rPr lang="en-US" altLang="en-US" sz="1800" b="1" dirty="0">
                <a:latin typeface="Courier New" pitchFamily="49" charset="0"/>
              </a:rPr>
              <a:t>106 |	ADDI Next	</a:t>
            </a:r>
          </a:p>
          <a:p>
            <a:pPr>
              <a:spcBef>
                <a:spcPct val="0"/>
              </a:spcBef>
              <a:buFontTx/>
              <a:buNone/>
              <a:tabLst>
                <a:tab pos="1481138" algn="l"/>
              </a:tabLst>
            </a:pPr>
            <a:r>
              <a:rPr lang="en-US" altLang="en-US" sz="1800" b="1" dirty="0">
                <a:latin typeface="Courier New" pitchFamily="49" charset="0"/>
              </a:rPr>
              <a:t>107 |	STORE Sum       </a:t>
            </a:r>
          </a:p>
          <a:p>
            <a:pPr>
              <a:spcBef>
                <a:spcPct val="0"/>
              </a:spcBef>
              <a:buFontTx/>
              <a:buNone/>
              <a:tabLst>
                <a:tab pos="1481138" algn="l"/>
              </a:tabLst>
            </a:pPr>
            <a:r>
              <a:rPr lang="en-US" altLang="en-US" sz="1800" b="1" dirty="0">
                <a:latin typeface="Courier New" pitchFamily="49" charset="0"/>
              </a:rPr>
              <a:t>108 |	LOAD Next       </a:t>
            </a:r>
          </a:p>
          <a:p>
            <a:pPr>
              <a:spcBef>
                <a:spcPct val="0"/>
              </a:spcBef>
              <a:buFontTx/>
              <a:buNone/>
              <a:tabLst>
                <a:tab pos="1481138" algn="l"/>
              </a:tabLst>
            </a:pPr>
            <a:r>
              <a:rPr lang="en-US" altLang="en-US" sz="1800" b="1" dirty="0">
                <a:latin typeface="Courier New" pitchFamily="49" charset="0"/>
              </a:rPr>
              <a:t>109 |	ADD One	</a:t>
            </a:r>
          </a:p>
          <a:p>
            <a:pPr>
              <a:spcBef>
                <a:spcPct val="0"/>
              </a:spcBef>
              <a:buFontTx/>
              <a:buNone/>
              <a:tabLst>
                <a:tab pos="1481138" algn="l"/>
              </a:tabLst>
            </a:pPr>
            <a:r>
              <a:rPr lang="en-US" altLang="en-US" sz="1800" b="1" dirty="0">
                <a:latin typeface="Courier New" pitchFamily="49" charset="0"/>
              </a:rPr>
              <a:t>10A |	STORE Next      </a:t>
            </a:r>
          </a:p>
          <a:p>
            <a:pPr>
              <a:spcBef>
                <a:spcPct val="0"/>
              </a:spcBef>
              <a:buFontTx/>
              <a:buNone/>
              <a:tabLst>
                <a:tab pos="1481138" algn="l"/>
              </a:tabLst>
            </a:pPr>
            <a:r>
              <a:rPr lang="en-US" altLang="en-US" sz="1800" b="1" dirty="0">
                <a:latin typeface="Courier New" pitchFamily="49" charset="0"/>
              </a:rPr>
              <a:t>10B |	LOAD Ctr  </a:t>
            </a:r>
          </a:p>
          <a:p>
            <a:pPr>
              <a:spcBef>
                <a:spcPct val="0"/>
              </a:spcBef>
              <a:buFontTx/>
              <a:buNone/>
              <a:tabLst>
                <a:tab pos="1481138" algn="l"/>
              </a:tabLst>
            </a:pPr>
            <a:r>
              <a:rPr lang="en-US" altLang="en-US" sz="1800" b="1" dirty="0">
                <a:latin typeface="Courier New" pitchFamily="49" charset="0"/>
              </a:rPr>
              <a:t>10C |	SUBT One</a:t>
            </a:r>
          </a:p>
          <a:p>
            <a:pPr>
              <a:spcBef>
                <a:spcPct val="0"/>
              </a:spcBef>
              <a:buFontTx/>
              <a:buNone/>
              <a:tabLst>
                <a:tab pos="1481138" algn="l"/>
              </a:tabLst>
            </a:pPr>
            <a:r>
              <a:rPr lang="en-US" altLang="en-US" sz="1800" b="1" dirty="0">
                <a:latin typeface="Courier New" pitchFamily="49" charset="0"/>
              </a:rPr>
              <a:t>10D |	STORE Ctr</a:t>
            </a:r>
          </a:p>
        </p:txBody>
      </p:sp>
      <p:sp>
        <p:nvSpPr>
          <p:cNvPr id="623621" name="Rectangle 5"/>
          <p:cNvSpPr>
            <a:spLocks noChangeArrowheads="1"/>
          </p:cNvSpPr>
          <p:nvPr/>
        </p:nvSpPr>
        <p:spPr bwMode="auto">
          <a:xfrm>
            <a:off x="4648200" y="1752600"/>
            <a:ext cx="3505200" cy="3886200"/>
          </a:xfrm>
          <a:prstGeom prst="rect">
            <a:avLst/>
          </a:prstGeom>
          <a:noFill/>
          <a:ln>
            <a:noFill/>
          </a:ln>
          <a:effectLst/>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tabLst>
                <a:tab pos="1481138" algn="l"/>
              </a:tabLst>
              <a:defRPr sz="3200">
                <a:solidFill>
                  <a:schemeClr val="tx1"/>
                </a:solidFill>
                <a:latin typeface="Times New Roman" pitchFamily="18" charset="0"/>
              </a:defRPr>
            </a:lvl1pPr>
            <a:lvl2pPr marL="742950" indent="-285750">
              <a:spcBef>
                <a:spcPct val="20000"/>
              </a:spcBef>
              <a:buChar char="–"/>
              <a:tabLst>
                <a:tab pos="1481138" algn="l"/>
              </a:tabLst>
              <a:defRPr sz="2800">
                <a:solidFill>
                  <a:schemeClr val="tx1"/>
                </a:solidFill>
                <a:latin typeface="Times New Roman" pitchFamily="18" charset="0"/>
              </a:defRPr>
            </a:lvl2pPr>
            <a:lvl3pPr marL="1143000" indent="-228600">
              <a:spcBef>
                <a:spcPct val="20000"/>
              </a:spcBef>
              <a:tabLst>
                <a:tab pos="1481138" algn="l"/>
              </a:tabLst>
              <a:defRPr sz="2400">
                <a:solidFill>
                  <a:schemeClr val="tx1"/>
                </a:solidFill>
                <a:latin typeface="Times New Roman" pitchFamily="18" charset="0"/>
              </a:defRPr>
            </a:lvl3pPr>
            <a:lvl4pPr marL="1600200" indent="-228600">
              <a:spcBef>
                <a:spcPct val="20000"/>
              </a:spcBef>
              <a:buChar char="–"/>
              <a:tabLst>
                <a:tab pos="1481138" algn="l"/>
              </a:tabLst>
              <a:defRPr sz="2000">
                <a:solidFill>
                  <a:schemeClr val="tx1"/>
                </a:solidFill>
                <a:latin typeface="Times New Roman" pitchFamily="18" charset="0"/>
              </a:defRPr>
            </a:lvl4pPr>
            <a:lvl5pPr marL="2057400" indent="-228600">
              <a:spcBef>
                <a:spcPct val="20000"/>
              </a:spcBef>
              <a:buChar char="»"/>
              <a:tabLst>
                <a:tab pos="1481138"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1481138"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1481138"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1481138"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1481138" algn="l"/>
              </a:tabLst>
              <a:defRPr sz="2000">
                <a:solidFill>
                  <a:schemeClr val="tx1"/>
                </a:solidFill>
                <a:latin typeface="Times New Roman" pitchFamily="18" charset="0"/>
              </a:defRPr>
            </a:lvl9pPr>
          </a:lstStyle>
          <a:p>
            <a:pPr>
              <a:spcBef>
                <a:spcPct val="0"/>
              </a:spcBef>
              <a:buFontTx/>
              <a:buNone/>
            </a:pPr>
            <a:r>
              <a:rPr lang="en-US" altLang="en-US" sz="1800" b="1" dirty="0">
                <a:latin typeface="Courier New" pitchFamily="49" charset="0"/>
              </a:rPr>
              <a:t>10E |	SKIPCOND 000</a:t>
            </a:r>
          </a:p>
          <a:p>
            <a:pPr>
              <a:spcBef>
                <a:spcPct val="0"/>
              </a:spcBef>
              <a:buFontTx/>
              <a:buNone/>
            </a:pPr>
            <a:r>
              <a:rPr lang="en-US" altLang="en-US" sz="1800" b="1" dirty="0">
                <a:latin typeface="Courier New" pitchFamily="49" charset="0"/>
              </a:rPr>
              <a:t>10F |	JUMP Loop</a:t>
            </a:r>
          </a:p>
          <a:p>
            <a:pPr>
              <a:spcBef>
                <a:spcPct val="0"/>
              </a:spcBef>
              <a:buFontTx/>
              <a:buNone/>
            </a:pPr>
            <a:r>
              <a:rPr lang="en-US" altLang="en-US" sz="1800" b="1" dirty="0">
                <a:latin typeface="Courier New" pitchFamily="49" charset="0"/>
              </a:rPr>
              <a:t>110 |	HALT	</a:t>
            </a:r>
          </a:p>
          <a:p>
            <a:pPr>
              <a:spcBef>
                <a:spcPct val="0"/>
              </a:spcBef>
              <a:buFontTx/>
              <a:buNone/>
            </a:pPr>
            <a:r>
              <a:rPr lang="en-US" altLang="en-US" sz="1800" b="1" dirty="0">
                <a:latin typeface="Courier New" pitchFamily="49" charset="0"/>
              </a:rPr>
              <a:t>111 |Addr  HEX 117	</a:t>
            </a:r>
          </a:p>
          <a:p>
            <a:pPr>
              <a:spcBef>
                <a:spcPct val="0"/>
              </a:spcBef>
              <a:buFontTx/>
              <a:buNone/>
            </a:pPr>
            <a:r>
              <a:rPr lang="en-US" altLang="en-US" sz="1800" b="1" dirty="0">
                <a:latin typeface="Courier New" pitchFamily="49" charset="0"/>
              </a:rPr>
              <a:t>112 |Next  HEX 0	</a:t>
            </a:r>
          </a:p>
          <a:p>
            <a:pPr>
              <a:spcBef>
                <a:spcPct val="0"/>
              </a:spcBef>
              <a:buFontTx/>
              <a:buNone/>
            </a:pPr>
            <a:r>
              <a:rPr lang="en-US" altLang="en-US" sz="1800" b="1" dirty="0">
                <a:latin typeface="Courier New" pitchFamily="49" charset="0"/>
              </a:rPr>
              <a:t>113 |Num   DEC 5	</a:t>
            </a:r>
          </a:p>
          <a:p>
            <a:pPr>
              <a:spcBef>
                <a:spcPct val="0"/>
              </a:spcBef>
              <a:buFontTx/>
              <a:buNone/>
            </a:pPr>
            <a:r>
              <a:rPr lang="en-US" altLang="en-US" sz="1800" b="1" dirty="0">
                <a:latin typeface="Courier New" pitchFamily="49" charset="0"/>
              </a:rPr>
              <a:t>114 |Sum   DEC 0	</a:t>
            </a:r>
          </a:p>
          <a:p>
            <a:pPr>
              <a:spcBef>
                <a:spcPct val="0"/>
              </a:spcBef>
              <a:buFontTx/>
              <a:buNone/>
            </a:pPr>
            <a:r>
              <a:rPr lang="en-US" altLang="en-US" sz="1800" b="1" dirty="0">
                <a:latin typeface="Courier New" pitchFamily="49" charset="0"/>
              </a:rPr>
              <a:t>115 |Ctr   HEX 0</a:t>
            </a:r>
          </a:p>
          <a:p>
            <a:pPr>
              <a:spcBef>
                <a:spcPct val="0"/>
              </a:spcBef>
              <a:buFontTx/>
              <a:buNone/>
            </a:pPr>
            <a:r>
              <a:rPr lang="en-US" altLang="en-US" sz="1800" b="1" dirty="0">
                <a:latin typeface="Courier New" pitchFamily="49" charset="0"/>
              </a:rPr>
              <a:t>116 |One   DEC 1	</a:t>
            </a:r>
          </a:p>
          <a:p>
            <a:pPr>
              <a:spcBef>
                <a:spcPct val="0"/>
              </a:spcBef>
              <a:buFontTx/>
              <a:buNone/>
            </a:pPr>
            <a:r>
              <a:rPr lang="en-US" altLang="en-US" sz="1800" b="1" dirty="0">
                <a:latin typeface="Courier New" pitchFamily="49" charset="0"/>
              </a:rPr>
              <a:t>117 |	DEC 10	</a:t>
            </a:r>
          </a:p>
          <a:p>
            <a:pPr>
              <a:spcBef>
                <a:spcPct val="0"/>
              </a:spcBef>
              <a:buFontTx/>
              <a:buNone/>
            </a:pPr>
            <a:r>
              <a:rPr lang="en-US" altLang="en-US" sz="1800" b="1" dirty="0">
                <a:latin typeface="Courier New" pitchFamily="49" charset="0"/>
              </a:rPr>
              <a:t>118 |	DEC 15	</a:t>
            </a:r>
          </a:p>
          <a:p>
            <a:pPr>
              <a:spcBef>
                <a:spcPct val="0"/>
              </a:spcBef>
              <a:buFontTx/>
              <a:buNone/>
            </a:pPr>
            <a:r>
              <a:rPr lang="en-US" altLang="en-US" sz="1800" b="1" dirty="0">
                <a:latin typeface="Courier New" pitchFamily="49" charset="0"/>
              </a:rPr>
              <a:t>119 |	DEC 2	   </a:t>
            </a:r>
          </a:p>
          <a:p>
            <a:pPr>
              <a:spcBef>
                <a:spcPct val="0"/>
              </a:spcBef>
              <a:buFontTx/>
              <a:buNone/>
            </a:pPr>
            <a:r>
              <a:rPr lang="en-US" altLang="en-US" sz="1800" b="1" dirty="0">
                <a:latin typeface="Courier New" pitchFamily="49" charset="0"/>
              </a:rPr>
              <a:t>11A |	DEC 25	</a:t>
            </a:r>
          </a:p>
          <a:p>
            <a:pPr>
              <a:spcBef>
                <a:spcPct val="0"/>
              </a:spcBef>
              <a:buFontTx/>
              <a:buNone/>
            </a:pPr>
            <a:r>
              <a:rPr lang="en-US" altLang="en-US" sz="1800" b="1" dirty="0">
                <a:latin typeface="Courier New" pitchFamily="49" charset="0"/>
              </a:rPr>
              <a:t>11B |	DEC 30</a:t>
            </a:r>
          </a:p>
        </p:txBody>
      </p:sp>
      <p:sp>
        <p:nvSpPr>
          <p:cNvPr id="623622" name="Line 6"/>
          <p:cNvSpPr>
            <a:spLocks noChangeShapeType="1"/>
          </p:cNvSpPr>
          <p:nvPr/>
        </p:nvSpPr>
        <p:spPr bwMode="auto">
          <a:xfrm>
            <a:off x="4191000" y="1600200"/>
            <a:ext cx="0" cy="426720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10" name="Rectangle 8">
            <a:extLst>
              <a:ext uri="{FF2B5EF4-FFF2-40B4-BE49-F238E27FC236}">
                <a16:creationId xmlns:a16="http://schemas.microsoft.com/office/drawing/2014/main" id="{ABFD8FA2-92B9-EF45-AC01-08D5F1A9798E}"/>
              </a:ext>
            </a:extLst>
          </p:cNvPr>
          <p:cNvSpPr>
            <a:spLocks noGrp="1" noChangeArrowheads="1"/>
          </p:cNvSpPr>
          <p:nvPr>
            <p:ph type="title"/>
          </p:nvPr>
        </p:nvSpPr>
        <p:spPr>
          <a:xfrm>
            <a:off x="685800" y="381000"/>
            <a:ext cx="7772400" cy="1219200"/>
          </a:xfrm>
        </p:spPr>
        <p:txBody>
          <a:bodyPr>
            <a:normAutofit fontScale="90000"/>
          </a:bodyPr>
          <a:lstStyle/>
          <a:p>
            <a:r>
              <a:rPr lang="en-US" altLang="en-US" dirty="0"/>
              <a:t>4.12 Extending Our Instruction Set </a:t>
            </a:r>
            <a:br>
              <a:rPr lang="en-US" altLang="en-US" dirty="0"/>
            </a:br>
            <a:r>
              <a:rPr lang="en-US" altLang="en-US" dirty="0"/>
              <a:t>(6 of 6)</a:t>
            </a: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p:txBody>
          <a:bodyPr>
            <a:normAutofit fontScale="90000"/>
          </a:bodyPr>
          <a:lstStyle/>
          <a:p>
            <a:r>
              <a:rPr lang="en-US" altLang="en-US" dirty="0"/>
              <a:t>4.13 A Discussion on Decoding (1 of 21)</a:t>
            </a:r>
          </a:p>
        </p:txBody>
      </p:sp>
      <p:sp>
        <p:nvSpPr>
          <p:cNvPr id="625667" name="Rectangle 3"/>
          <p:cNvSpPr>
            <a:spLocks noGrp="1" noChangeArrowheads="1"/>
          </p:cNvSpPr>
          <p:nvPr>
            <p:ph idx="1"/>
          </p:nvPr>
        </p:nvSpPr>
        <p:spPr/>
        <p:txBody>
          <a:bodyPr>
            <a:normAutofit fontScale="85000" lnSpcReduction="20000"/>
          </a:bodyPr>
          <a:lstStyle/>
          <a:p>
            <a:r>
              <a:rPr lang="en-US" altLang="en-US" dirty="0"/>
              <a:t>A computer’s control unit keeps things synchronized, making sure that bits flow to the correct components as the components are needed.</a:t>
            </a:r>
          </a:p>
          <a:p>
            <a:r>
              <a:rPr lang="en-US" altLang="en-US" dirty="0"/>
              <a:t>There are two general ways in which a control unit can be implemented: </a:t>
            </a:r>
            <a:r>
              <a:rPr lang="en-US" altLang="en-US" i="1" dirty="0"/>
              <a:t>hardwired control </a:t>
            </a:r>
            <a:r>
              <a:rPr lang="en-US" altLang="en-US" dirty="0"/>
              <a:t>and </a:t>
            </a:r>
            <a:r>
              <a:rPr lang="en-US" altLang="en-US" i="1" dirty="0"/>
              <a:t>microprogrammed</a:t>
            </a:r>
            <a:r>
              <a:rPr lang="en-US" altLang="en-US" dirty="0"/>
              <a:t> control. </a:t>
            </a:r>
          </a:p>
          <a:p>
            <a:pPr lvl="1"/>
            <a:r>
              <a:rPr lang="en-US" altLang="en-US" dirty="0"/>
              <a:t>With microprogrammed control, a small program is placed into read-only memory in the microcontroller.</a:t>
            </a:r>
          </a:p>
          <a:p>
            <a:pPr lvl="1"/>
            <a:r>
              <a:rPr lang="en-US" altLang="en-US" dirty="0"/>
              <a:t>Hardwired controllers implement this program using digital logic components.</a:t>
            </a: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42" name="Rectangle 6"/>
          <p:cNvSpPr>
            <a:spLocks noGrp="1" noChangeArrowheads="1"/>
          </p:cNvSpPr>
          <p:nvPr>
            <p:ph type="title"/>
          </p:nvPr>
        </p:nvSpPr>
        <p:spPr/>
        <p:txBody>
          <a:bodyPr>
            <a:normAutofit fontScale="90000"/>
          </a:bodyPr>
          <a:lstStyle/>
          <a:p>
            <a:r>
              <a:rPr lang="en-US" altLang="en-US" dirty="0"/>
              <a:t>4.13 A Discussion on Decoding (2 of 21)</a:t>
            </a:r>
          </a:p>
        </p:txBody>
      </p:sp>
      <p:sp>
        <p:nvSpPr>
          <p:cNvPr id="654339" name="Rectangle 3"/>
          <p:cNvSpPr>
            <a:spLocks noGrp="1" noChangeArrowheads="1"/>
          </p:cNvSpPr>
          <p:nvPr>
            <p:ph idx="1"/>
          </p:nvPr>
        </p:nvSpPr>
        <p:spPr>
          <a:xfrm>
            <a:off x="685800" y="1981200"/>
            <a:ext cx="7772400" cy="3124200"/>
          </a:xfrm>
        </p:spPr>
        <p:txBody>
          <a:bodyPr>
            <a:normAutofit fontScale="85000" lnSpcReduction="20000"/>
          </a:bodyPr>
          <a:lstStyle/>
          <a:p>
            <a:r>
              <a:rPr lang="en-US" altLang="en-US" dirty="0"/>
              <a:t>Your text provides a complete list of the register transfer language for each of MARIE’s instructions.</a:t>
            </a:r>
          </a:p>
          <a:p>
            <a:r>
              <a:rPr lang="en-US" altLang="en-US" dirty="0"/>
              <a:t>The microoperations given by each RTL define the operation of MARIE’s control unit.</a:t>
            </a:r>
          </a:p>
          <a:p>
            <a:r>
              <a:rPr lang="en-US" altLang="en-US" dirty="0"/>
              <a:t>Each microoperation consists of a distinctive signal pattern that is interpreted by the control unit and results in the execution of an instruction.</a:t>
            </a:r>
          </a:p>
          <a:p>
            <a:pPr lvl="1"/>
            <a:r>
              <a:rPr lang="en-US" altLang="en-US" dirty="0"/>
              <a:t>Recall, the RTL for the Add instruction is:</a:t>
            </a:r>
          </a:p>
        </p:txBody>
      </p:sp>
      <p:sp>
        <p:nvSpPr>
          <p:cNvPr id="654340" name="Text Box 4"/>
          <p:cNvSpPr txBox="1">
            <a:spLocks noChangeArrowheads="1"/>
          </p:cNvSpPr>
          <p:nvPr/>
        </p:nvSpPr>
        <p:spPr bwMode="auto">
          <a:xfrm>
            <a:off x="3429000" y="4953000"/>
            <a:ext cx="3429000" cy="124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91440" anchor="ctr">
            <a:spAutoFit/>
          </a:bodyPr>
          <a:lstStyle/>
          <a:p>
            <a:pPr>
              <a:buFontTx/>
              <a:buNone/>
            </a:pPr>
            <a:r>
              <a:rPr lang="en-US" altLang="en-US" sz="2200" b="1" dirty="0">
                <a:latin typeface="Courier New" pitchFamily="49" charset="0"/>
              </a:rPr>
              <a:t>MAR </a:t>
            </a:r>
            <a:r>
              <a:rPr lang="en-US" altLang="en-US" sz="2200" b="1" dirty="0">
                <a:latin typeface="Courier New" pitchFamily="49" charset="0"/>
                <a:sym typeface="Symbol" pitchFamily="18" charset="2"/>
              </a:rPr>
              <a:t></a:t>
            </a:r>
            <a:r>
              <a:rPr lang="en-US" altLang="en-US" sz="2200" b="1" dirty="0">
                <a:latin typeface="Courier New" pitchFamily="49" charset="0"/>
              </a:rPr>
              <a:t> X</a:t>
            </a:r>
          </a:p>
          <a:p>
            <a:pPr>
              <a:buFontTx/>
              <a:buNone/>
            </a:pPr>
            <a:r>
              <a:rPr lang="en-US" altLang="en-US" sz="2200" b="1" dirty="0">
                <a:latin typeface="Courier New" pitchFamily="49" charset="0"/>
              </a:rPr>
              <a:t>MBR </a:t>
            </a:r>
            <a:r>
              <a:rPr lang="en-US" altLang="en-US" sz="2200" b="1" dirty="0">
                <a:latin typeface="Courier New" pitchFamily="49" charset="0"/>
                <a:sym typeface="Symbol" pitchFamily="18" charset="2"/>
              </a:rPr>
              <a:t></a:t>
            </a:r>
            <a:r>
              <a:rPr lang="en-US" altLang="en-US" sz="2200" b="1" dirty="0">
                <a:latin typeface="Courier New" pitchFamily="49" charset="0"/>
              </a:rPr>
              <a:t> M[MAR]</a:t>
            </a:r>
          </a:p>
          <a:p>
            <a:pPr>
              <a:buFontTx/>
              <a:buNone/>
            </a:pPr>
            <a:r>
              <a:rPr lang="en-US" altLang="en-US" sz="2200" b="1" dirty="0">
                <a:latin typeface="Courier New" pitchFamily="49" charset="0"/>
              </a:rPr>
              <a:t>AC </a:t>
            </a:r>
            <a:r>
              <a:rPr lang="en-US" altLang="en-US" sz="2200" b="1" dirty="0">
                <a:latin typeface="Courier New" pitchFamily="49" charset="0"/>
                <a:sym typeface="Symbol" pitchFamily="18" charset="2"/>
              </a:rPr>
              <a:t></a:t>
            </a:r>
            <a:r>
              <a:rPr lang="en-US" altLang="en-US" sz="2200" b="1" dirty="0">
                <a:latin typeface="Courier New" pitchFamily="49" charset="0"/>
              </a:rPr>
              <a:t> AC + MBR</a:t>
            </a: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91" name="Rectangle 7"/>
          <p:cNvSpPr>
            <a:spLocks noGrp="1" noChangeArrowheads="1"/>
          </p:cNvSpPr>
          <p:nvPr>
            <p:ph type="title"/>
          </p:nvPr>
        </p:nvSpPr>
        <p:spPr/>
        <p:txBody>
          <a:bodyPr>
            <a:normAutofit fontScale="90000"/>
          </a:bodyPr>
          <a:lstStyle/>
          <a:p>
            <a:r>
              <a:rPr lang="en-US" altLang="en-US" dirty="0"/>
              <a:t>4.13 A Discussion on Decoding (3 of 21)</a:t>
            </a:r>
          </a:p>
        </p:txBody>
      </p:sp>
      <p:sp>
        <p:nvSpPr>
          <p:cNvPr id="656387" name="Rectangle 3"/>
          <p:cNvSpPr>
            <a:spLocks noGrp="1" noChangeArrowheads="1"/>
          </p:cNvSpPr>
          <p:nvPr>
            <p:ph idx="1"/>
          </p:nvPr>
        </p:nvSpPr>
        <p:spPr>
          <a:xfrm>
            <a:off x="685800" y="1981200"/>
            <a:ext cx="4419600" cy="3733800"/>
          </a:xfrm>
        </p:spPr>
        <p:txBody>
          <a:bodyPr>
            <a:normAutofit lnSpcReduction="10000"/>
          </a:bodyPr>
          <a:lstStyle/>
          <a:p>
            <a:r>
              <a:rPr lang="en-US" altLang="en-US" dirty="0"/>
              <a:t>Each of MARIE’s registers and main memory have a unique address along the datapath.</a:t>
            </a:r>
          </a:p>
          <a:p>
            <a:r>
              <a:rPr lang="en-US" altLang="en-US" dirty="0"/>
              <a:t>The addresses take the form of signals issued by the control unit.</a:t>
            </a:r>
          </a:p>
        </p:txBody>
      </p:sp>
      <p:sp>
        <p:nvSpPr>
          <p:cNvPr id="656389" name="Text Box 5"/>
          <p:cNvSpPr txBox="1">
            <a:spLocks noChangeArrowheads="1"/>
          </p:cNvSpPr>
          <p:nvPr/>
        </p:nvSpPr>
        <p:spPr bwMode="auto">
          <a:xfrm>
            <a:off x="914400" y="5893713"/>
            <a:ext cx="7467600" cy="4308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lgn="ctr">
              <a:buFontTx/>
              <a:buNone/>
            </a:pPr>
            <a:r>
              <a:rPr lang="en-US" altLang="en-US" sz="2200" dirty="0">
                <a:solidFill>
                  <a:srgbClr val="000000"/>
                </a:solidFill>
                <a:latin typeface="+mj-lt"/>
              </a:rPr>
              <a:t>How many signal lines does MARIE’s control unit need? </a:t>
            </a:r>
          </a:p>
        </p:txBody>
      </p:sp>
      <p:pic>
        <p:nvPicPr>
          <p:cNvPr id="3" name="Picture 2">
            <a:extLst>
              <a:ext uri="{FF2B5EF4-FFF2-40B4-BE49-F238E27FC236}">
                <a16:creationId xmlns:a16="http://schemas.microsoft.com/office/drawing/2014/main" id="{27B83AD6-ABC4-C642-8615-74079D4C9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1905000"/>
            <a:ext cx="2349500" cy="3810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dirty="0"/>
              <a:t>4.3 The Bus (1 of 5)</a:t>
            </a:r>
          </a:p>
        </p:txBody>
      </p:sp>
      <p:sp>
        <p:nvSpPr>
          <p:cNvPr id="539651" name="Rectangle 3"/>
          <p:cNvSpPr>
            <a:spLocks noGrp="1" noChangeArrowheads="1"/>
          </p:cNvSpPr>
          <p:nvPr>
            <p:ph idx="1"/>
          </p:nvPr>
        </p:nvSpPr>
        <p:spPr>
          <a:xfrm>
            <a:off x="685800" y="1981200"/>
            <a:ext cx="7772400" cy="3200400"/>
          </a:xfrm>
        </p:spPr>
        <p:txBody>
          <a:bodyPr>
            <a:normAutofit fontScale="92500" lnSpcReduction="10000"/>
          </a:bodyPr>
          <a:lstStyle/>
          <a:p>
            <a:r>
              <a:rPr lang="en-US" altLang="en-US" dirty="0"/>
              <a:t>The CPU shares data with other system components by way of a data bus.</a:t>
            </a:r>
          </a:p>
          <a:p>
            <a:pPr lvl="1"/>
            <a:r>
              <a:rPr lang="en-US" altLang="en-US" dirty="0"/>
              <a:t>A bus is a set of wires that simultaneously convey a single bit along each line.</a:t>
            </a:r>
          </a:p>
          <a:p>
            <a:r>
              <a:rPr lang="en-US" altLang="en-US" dirty="0"/>
              <a:t>Two types of buses are commonly found in computer systems: </a:t>
            </a:r>
            <a:r>
              <a:rPr lang="en-US" altLang="en-US" i="1" dirty="0"/>
              <a:t>point-to-point</a:t>
            </a:r>
            <a:r>
              <a:rPr lang="en-US" altLang="en-US" dirty="0"/>
              <a:t>, and </a:t>
            </a:r>
            <a:r>
              <a:rPr lang="en-US" altLang="en-US" i="1" dirty="0"/>
              <a:t>multipoint</a:t>
            </a:r>
            <a:r>
              <a:rPr lang="en-US" altLang="en-US" dirty="0"/>
              <a:t> buses.</a:t>
            </a:r>
          </a:p>
        </p:txBody>
      </p:sp>
      <p:sp>
        <p:nvSpPr>
          <p:cNvPr id="539653" name="Text Box 5"/>
          <p:cNvSpPr txBox="1">
            <a:spLocks noChangeArrowheads="1"/>
          </p:cNvSpPr>
          <p:nvPr/>
        </p:nvSpPr>
        <p:spPr bwMode="auto">
          <a:xfrm>
            <a:off x="990600" y="5181600"/>
            <a:ext cx="3581400" cy="88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buNone/>
            </a:pPr>
            <a:r>
              <a:rPr lang="en-US" altLang="en-US" sz="2600" dirty="0"/>
              <a:t>These are </a:t>
            </a:r>
            <a:br>
              <a:rPr lang="en-US" altLang="en-US" sz="2600" dirty="0"/>
            </a:br>
            <a:r>
              <a:rPr lang="en-US" altLang="en-US" sz="2600" dirty="0"/>
              <a:t>point-to-point buses: </a:t>
            </a:r>
            <a:endParaRPr lang="en-US" altLang="en-US" sz="2000" baseline="30000" dirty="0">
              <a:latin typeface="Times New Roman" pitchFamily="18" charset="0"/>
            </a:endParaRPr>
          </a:p>
        </p:txBody>
      </p:sp>
      <p:pic>
        <p:nvPicPr>
          <p:cNvPr id="3" name="Picture 2">
            <a:extLst>
              <a:ext uri="{FF2B5EF4-FFF2-40B4-BE49-F238E27FC236}">
                <a16:creationId xmlns:a16="http://schemas.microsoft.com/office/drawing/2014/main" id="{A60C89CD-6622-3040-B2B6-7B0F38512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953000"/>
            <a:ext cx="2817341" cy="1352324"/>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1" name="Rectangle 3"/>
          <p:cNvSpPr>
            <a:spLocks noGrp="1" noChangeArrowheads="1"/>
          </p:cNvSpPr>
          <p:nvPr>
            <p:ph idx="1"/>
          </p:nvPr>
        </p:nvSpPr>
        <p:spPr>
          <a:xfrm>
            <a:off x="685800" y="1981200"/>
            <a:ext cx="4572000" cy="4114800"/>
          </a:xfrm>
          <a:noFill/>
          <a:extLst>
            <a:ext uri="{909E8E84-426E-40dd-AFC4-6F175D3DCCD1}">
              <a14:hiddenFill xmlns="" xmlns:a14="http://schemas.microsoft.com/office/drawing/2010/main">
                <a:solidFill>
                  <a:srgbClr val="E4F5FF"/>
                </a:solidFill>
              </a14:hiddenFill>
            </a:ext>
          </a:extLst>
        </p:spPr>
        <p:txBody>
          <a:bodyPr/>
          <a:lstStyle/>
          <a:p>
            <a:pPr>
              <a:spcBef>
                <a:spcPct val="10000"/>
              </a:spcBef>
            </a:pPr>
            <a:r>
              <a:rPr lang="en-US" altLang="en-US" sz="2600" dirty="0"/>
              <a:t>Let us define two sets of three signals.</a:t>
            </a:r>
          </a:p>
          <a:p>
            <a:pPr>
              <a:spcBef>
                <a:spcPct val="10000"/>
              </a:spcBef>
            </a:pPr>
            <a:r>
              <a:rPr lang="en-US" altLang="en-US" sz="2600" dirty="0"/>
              <a:t>One set, P</a:t>
            </a:r>
            <a:r>
              <a:rPr lang="en-US" altLang="en-US" baseline="-10000" dirty="0"/>
              <a:t>2</a:t>
            </a:r>
            <a:r>
              <a:rPr lang="en-US" altLang="en-US" sz="2600" dirty="0"/>
              <a:t>, P</a:t>
            </a:r>
            <a:r>
              <a:rPr lang="en-US" altLang="en-US" baseline="-10000" dirty="0"/>
              <a:t>1</a:t>
            </a:r>
            <a:r>
              <a:rPr lang="en-US" altLang="en-US" sz="2600" dirty="0"/>
              <a:t>, P</a:t>
            </a:r>
            <a:r>
              <a:rPr lang="en-US" altLang="en-US" baseline="-10000" dirty="0"/>
              <a:t>0</a:t>
            </a:r>
            <a:r>
              <a:rPr lang="en-US" altLang="en-US" sz="2600" dirty="0"/>
              <a:t>, controls reading from memory or a register, and the other set consisting of P</a:t>
            </a:r>
            <a:r>
              <a:rPr lang="en-US" altLang="en-US" baseline="-10000" dirty="0"/>
              <a:t>5</a:t>
            </a:r>
            <a:r>
              <a:rPr lang="en-US" altLang="en-US" sz="2600" dirty="0"/>
              <a:t>, P</a:t>
            </a:r>
            <a:r>
              <a:rPr lang="en-US" altLang="en-US" baseline="-10000" dirty="0"/>
              <a:t>4</a:t>
            </a:r>
            <a:r>
              <a:rPr lang="en-US" altLang="en-US" sz="2600" dirty="0"/>
              <a:t>, P</a:t>
            </a:r>
            <a:r>
              <a:rPr lang="en-US" altLang="en-US" baseline="-10000" dirty="0"/>
              <a:t>3</a:t>
            </a:r>
            <a:r>
              <a:rPr lang="en-US" altLang="en-US" sz="2600" dirty="0"/>
              <a:t>, controls writing to memory or a register.</a:t>
            </a:r>
          </a:p>
        </p:txBody>
      </p:sp>
      <p:sp>
        <p:nvSpPr>
          <p:cNvPr id="672774" name="Text Box 6"/>
          <p:cNvSpPr txBox="1">
            <a:spLocks noChangeArrowheads="1"/>
          </p:cNvSpPr>
          <p:nvPr/>
        </p:nvSpPr>
        <p:spPr bwMode="auto">
          <a:xfrm>
            <a:off x="609600" y="5893713"/>
            <a:ext cx="7848600" cy="4308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lgn="ctr">
              <a:buFontTx/>
              <a:buNone/>
            </a:pPr>
            <a:r>
              <a:rPr lang="en-US" altLang="en-US" sz="2200" dirty="0">
                <a:solidFill>
                  <a:srgbClr val="000000"/>
                </a:solidFill>
                <a:latin typeface="Arial"/>
                <a:cs typeface="Arial"/>
              </a:rPr>
              <a:t>The next slide shows a close up view of MARIE’s MBR.</a:t>
            </a:r>
          </a:p>
        </p:txBody>
      </p:sp>
      <p:sp>
        <p:nvSpPr>
          <p:cNvPr id="12" name="Rectangle 7">
            <a:extLst>
              <a:ext uri="{FF2B5EF4-FFF2-40B4-BE49-F238E27FC236}">
                <a16:creationId xmlns:a16="http://schemas.microsoft.com/office/drawing/2014/main" id="{AEC917AA-93FA-B34F-93D0-7268C1C8AA5C}"/>
              </a:ext>
            </a:extLst>
          </p:cNvPr>
          <p:cNvSpPr>
            <a:spLocks noGrp="1" noChangeArrowheads="1"/>
          </p:cNvSpPr>
          <p:nvPr>
            <p:ph type="title"/>
          </p:nvPr>
        </p:nvSpPr>
        <p:spPr>
          <a:xfrm>
            <a:off x="685800" y="381000"/>
            <a:ext cx="7772400" cy="1219200"/>
          </a:xfrm>
        </p:spPr>
        <p:txBody>
          <a:bodyPr>
            <a:normAutofit fontScale="90000"/>
          </a:bodyPr>
          <a:lstStyle/>
          <a:p>
            <a:r>
              <a:rPr lang="en-US" altLang="en-US" dirty="0"/>
              <a:t>4.13 A Discussion on Decoding (4 of 21)</a:t>
            </a:r>
          </a:p>
        </p:txBody>
      </p:sp>
      <p:pic>
        <p:nvPicPr>
          <p:cNvPr id="7" name="Picture 6">
            <a:extLst>
              <a:ext uri="{FF2B5EF4-FFF2-40B4-BE49-F238E27FC236}">
                <a16:creationId xmlns:a16="http://schemas.microsoft.com/office/drawing/2014/main" id="{27E99BE1-2713-964E-A826-AB7FC5C1E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981200"/>
            <a:ext cx="2424545" cy="3810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26" name="Rectangle 10"/>
          <p:cNvSpPr>
            <a:spLocks noGrp="1" noChangeArrowheads="1"/>
          </p:cNvSpPr>
          <p:nvPr>
            <p:ph type="title"/>
          </p:nvPr>
        </p:nvSpPr>
        <p:spPr/>
        <p:txBody>
          <a:bodyPr>
            <a:normAutofit fontScale="90000"/>
          </a:bodyPr>
          <a:lstStyle/>
          <a:p>
            <a:r>
              <a:rPr lang="en-US" altLang="en-US" dirty="0"/>
              <a:t>4.13 A Discussion on Decoding (5 of 21)</a:t>
            </a:r>
          </a:p>
        </p:txBody>
      </p:sp>
      <p:sp>
        <p:nvSpPr>
          <p:cNvPr id="674821" name="Text Box 5"/>
          <p:cNvSpPr txBox="1">
            <a:spLocks noChangeArrowheads="1"/>
          </p:cNvSpPr>
          <p:nvPr/>
        </p:nvSpPr>
        <p:spPr bwMode="auto">
          <a:xfrm>
            <a:off x="838200" y="5585936"/>
            <a:ext cx="7543800" cy="769441"/>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This register is enabled for reading when P</a:t>
            </a:r>
            <a:r>
              <a:rPr lang="en-US" altLang="en-US" sz="2200" baseline="-25000" dirty="0">
                <a:solidFill>
                  <a:srgbClr val="000000"/>
                </a:solidFill>
                <a:latin typeface="+mj-lt"/>
              </a:rPr>
              <a:t>0</a:t>
            </a:r>
            <a:r>
              <a:rPr lang="en-US" altLang="en-US" sz="2200" dirty="0">
                <a:solidFill>
                  <a:srgbClr val="000000"/>
                </a:solidFill>
                <a:latin typeface="+mj-lt"/>
              </a:rPr>
              <a:t> and P</a:t>
            </a:r>
            <a:r>
              <a:rPr lang="en-US" altLang="en-US" sz="2200" baseline="-25000" dirty="0">
                <a:solidFill>
                  <a:srgbClr val="000000"/>
                </a:solidFill>
                <a:latin typeface="+mj-lt"/>
              </a:rPr>
              <a:t>1</a:t>
            </a:r>
            <a:r>
              <a:rPr lang="en-US" altLang="en-US" sz="2200" dirty="0">
                <a:solidFill>
                  <a:srgbClr val="000000"/>
                </a:solidFill>
                <a:latin typeface="+mj-lt"/>
              </a:rPr>
              <a:t> are high, and enabled for writing when P</a:t>
            </a:r>
            <a:r>
              <a:rPr lang="en-US" altLang="en-US" sz="2200" baseline="-25000" dirty="0">
                <a:solidFill>
                  <a:srgbClr val="000000"/>
                </a:solidFill>
                <a:latin typeface="+mj-lt"/>
              </a:rPr>
              <a:t>3</a:t>
            </a:r>
            <a:r>
              <a:rPr lang="en-US" altLang="en-US" sz="2200" dirty="0">
                <a:solidFill>
                  <a:srgbClr val="000000"/>
                </a:solidFill>
                <a:latin typeface="+mj-lt"/>
              </a:rPr>
              <a:t> and P</a:t>
            </a:r>
            <a:r>
              <a:rPr lang="en-US" altLang="en-US" sz="2200" baseline="-25000" dirty="0">
                <a:solidFill>
                  <a:srgbClr val="000000"/>
                </a:solidFill>
                <a:latin typeface="+mj-lt"/>
              </a:rPr>
              <a:t>4</a:t>
            </a:r>
            <a:r>
              <a:rPr lang="en-US" altLang="en-US" sz="2200" dirty="0">
                <a:solidFill>
                  <a:srgbClr val="000000"/>
                </a:solidFill>
                <a:latin typeface="+mj-lt"/>
              </a:rPr>
              <a:t> are high.</a:t>
            </a:r>
          </a:p>
        </p:txBody>
      </p:sp>
      <p:pic>
        <p:nvPicPr>
          <p:cNvPr id="7" name="Picture 6">
            <a:extLst>
              <a:ext uri="{FF2B5EF4-FFF2-40B4-BE49-F238E27FC236}">
                <a16:creationId xmlns:a16="http://schemas.microsoft.com/office/drawing/2014/main" id="{837BA6A8-07BD-A743-981C-6CF5F8479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905000"/>
            <a:ext cx="5327650" cy="341414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71" name="Rectangle 7"/>
          <p:cNvSpPr>
            <a:spLocks noGrp="1" noChangeArrowheads="1"/>
          </p:cNvSpPr>
          <p:nvPr>
            <p:ph type="title"/>
          </p:nvPr>
        </p:nvSpPr>
        <p:spPr/>
        <p:txBody>
          <a:bodyPr>
            <a:normAutofit fontScale="90000"/>
          </a:bodyPr>
          <a:lstStyle/>
          <a:p>
            <a:r>
              <a:rPr lang="en-US" altLang="en-US" dirty="0"/>
              <a:t>4.13 A Discussion on Decoding (6 of 21)</a:t>
            </a:r>
          </a:p>
        </p:txBody>
      </p:sp>
      <p:sp>
        <p:nvSpPr>
          <p:cNvPr id="676867" name="Rectangle 3"/>
          <p:cNvSpPr>
            <a:spLocks noGrp="1" noChangeArrowheads="1"/>
          </p:cNvSpPr>
          <p:nvPr>
            <p:ph idx="1"/>
          </p:nvPr>
        </p:nvSpPr>
        <p:spPr>
          <a:xfrm>
            <a:off x="685800" y="1981200"/>
            <a:ext cx="4343400" cy="4419600"/>
          </a:xfrm>
        </p:spPr>
        <p:txBody>
          <a:bodyPr>
            <a:normAutofit fontScale="77500" lnSpcReduction="20000"/>
          </a:bodyPr>
          <a:lstStyle/>
          <a:p>
            <a:r>
              <a:rPr lang="en-US" altLang="en-US" dirty="0"/>
              <a:t>Careful inspection of MARIE’s RTL reveals that the ALU has only three operations: add, subtract, and clear.</a:t>
            </a:r>
          </a:p>
          <a:p>
            <a:pPr lvl="1"/>
            <a:r>
              <a:rPr lang="en-US" altLang="en-US" dirty="0"/>
              <a:t>We will also define a fourth “do nothing” state.</a:t>
            </a:r>
          </a:p>
          <a:p>
            <a:pPr>
              <a:spcBef>
                <a:spcPct val="10000"/>
              </a:spcBef>
            </a:pPr>
            <a:r>
              <a:rPr lang="en-US" altLang="en-US" sz="2600" dirty="0"/>
              <a:t>The entire set of MARIE’s control signals consists of:</a:t>
            </a:r>
          </a:p>
          <a:p>
            <a:pPr lvl="1">
              <a:spcBef>
                <a:spcPct val="10000"/>
              </a:spcBef>
            </a:pPr>
            <a:r>
              <a:rPr lang="en-US" altLang="en-US" sz="2400" dirty="0"/>
              <a:t>Register controls: P</a:t>
            </a:r>
            <a:r>
              <a:rPr lang="en-US" altLang="en-US" sz="2400" baseline="-10000" dirty="0"/>
              <a:t>0</a:t>
            </a:r>
            <a:r>
              <a:rPr lang="en-US" altLang="en-US" sz="2400" dirty="0"/>
              <a:t> through P</a:t>
            </a:r>
            <a:r>
              <a:rPr lang="en-US" altLang="en-US" sz="2400" baseline="-10000" dirty="0"/>
              <a:t>5, </a:t>
            </a:r>
            <a:r>
              <a:rPr lang="en-US" altLang="en-US" sz="2400" dirty="0"/>
              <a:t>M</a:t>
            </a:r>
            <a:r>
              <a:rPr lang="en-US" altLang="en-US" sz="2400" baseline="-10000" dirty="0"/>
              <a:t>R </a:t>
            </a:r>
            <a:r>
              <a:rPr lang="en-US" altLang="en-US" sz="2400" dirty="0"/>
              <a:t>, and M</a:t>
            </a:r>
            <a:r>
              <a:rPr lang="en-US" altLang="en-US" sz="2400" baseline="-10000" dirty="0"/>
              <a:t>W</a:t>
            </a:r>
            <a:r>
              <a:rPr lang="en-US" altLang="en-US" sz="2400" dirty="0"/>
              <a:t>.</a:t>
            </a:r>
          </a:p>
          <a:p>
            <a:pPr lvl="1">
              <a:spcBef>
                <a:spcPct val="10000"/>
              </a:spcBef>
            </a:pPr>
            <a:r>
              <a:rPr lang="en-US" altLang="en-US" sz="2400" dirty="0"/>
              <a:t>ALU controls: A</a:t>
            </a:r>
            <a:r>
              <a:rPr lang="en-US" altLang="en-US" sz="2400" baseline="-10000" dirty="0"/>
              <a:t>0</a:t>
            </a:r>
            <a:r>
              <a:rPr lang="en-US" altLang="en-US" sz="2400" dirty="0"/>
              <a:t> through A</a:t>
            </a:r>
            <a:r>
              <a:rPr lang="en-US" altLang="en-US" sz="2400" baseline="-10000" dirty="0"/>
              <a:t>1</a:t>
            </a:r>
            <a:r>
              <a:rPr lang="en-US" altLang="en-US" sz="2400" dirty="0"/>
              <a:t> and L</a:t>
            </a:r>
            <a:r>
              <a:rPr lang="en-US" altLang="en-US" sz="2400" baseline="-10000" dirty="0"/>
              <a:t>ALT </a:t>
            </a:r>
            <a:r>
              <a:rPr lang="en-US" altLang="en-US" sz="2400" dirty="0"/>
              <a:t>to control the ALU’s data source. </a:t>
            </a:r>
          </a:p>
          <a:p>
            <a:pPr lvl="1">
              <a:spcBef>
                <a:spcPct val="10000"/>
              </a:spcBef>
              <a:spcAft>
                <a:spcPct val="25000"/>
              </a:spcAft>
            </a:pPr>
            <a:r>
              <a:rPr lang="en-US" altLang="en-US" sz="2400" dirty="0"/>
              <a:t>Timing: T</a:t>
            </a:r>
            <a:r>
              <a:rPr lang="en-US" altLang="en-US" sz="2400" baseline="-10000" dirty="0"/>
              <a:t>0</a:t>
            </a:r>
            <a:r>
              <a:rPr lang="en-US" altLang="en-US" sz="2400" dirty="0"/>
              <a:t> through T</a:t>
            </a:r>
            <a:r>
              <a:rPr lang="en-US" altLang="en-US" sz="2400" baseline="-10000" dirty="0"/>
              <a:t>7</a:t>
            </a:r>
            <a:r>
              <a:rPr lang="en-US" altLang="en-US" sz="2400" dirty="0"/>
              <a:t> and counter reset C</a:t>
            </a:r>
            <a:r>
              <a:rPr lang="en-US" altLang="en-US" sz="2400" baseline="-10000" dirty="0"/>
              <a:t>r</a:t>
            </a:r>
            <a:r>
              <a:rPr lang="en-US" altLang="en-US" sz="2200" dirty="0"/>
              <a:t> </a:t>
            </a:r>
          </a:p>
          <a:p>
            <a:pPr lvl="1"/>
            <a:endParaRPr lang="en-US" altLang="en-US" dirty="0"/>
          </a:p>
        </p:txBody>
      </p:sp>
      <p:sp>
        <p:nvSpPr>
          <p:cNvPr id="676872" name="Rectangle 8"/>
          <p:cNvSpPr>
            <a:spLocks noChangeArrowheads="1"/>
          </p:cNvSpPr>
          <p:nvPr/>
        </p:nvSpPr>
        <p:spPr bwMode="auto">
          <a:xfrm>
            <a:off x="381000" y="3048000"/>
            <a:ext cx="4953000" cy="3581400"/>
          </a:xfrm>
          <a:prstGeom prst="rect">
            <a:avLst/>
          </a:prstGeom>
          <a:noFill/>
          <a:ln>
            <a:noFill/>
          </a:ln>
          <a:effectLst/>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10000"/>
              </a:spcBef>
            </a:pPr>
            <a:endParaRPr lang="en-US" altLang="en-US" sz="2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03D4B82-62D7-FA43-B5A9-BC5DAF0E0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743200"/>
            <a:ext cx="3873500" cy="2463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5"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fontScale="92500"/>
          </a:bodyPr>
          <a:lstStyle/>
          <a:p>
            <a:pPr>
              <a:spcBef>
                <a:spcPct val="10000"/>
              </a:spcBef>
            </a:pPr>
            <a:r>
              <a:rPr lang="en-US" altLang="en-US" sz="2600" dirty="0"/>
              <a:t>Consider MARIE’s Add instruction. Its RTL is:</a:t>
            </a:r>
          </a:p>
          <a:p>
            <a:pPr lvl="2">
              <a:spcBef>
                <a:spcPct val="10000"/>
              </a:spcBef>
              <a:buFontTx/>
              <a:buNone/>
            </a:pPr>
            <a:r>
              <a:rPr lang="en-US" altLang="en-US" b="1" dirty="0">
                <a:latin typeface="Courier New" pitchFamily="49" charset="0"/>
              </a:rPr>
              <a:t>MAR </a:t>
            </a:r>
            <a:r>
              <a:rPr lang="en-US" altLang="en-US" b="1" dirty="0">
                <a:latin typeface="Courier New" pitchFamily="49" charset="0"/>
                <a:sym typeface="Symbol" pitchFamily="18" charset="2"/>
              </a:rPr>
              <a:t></a:t>
            </a:r>
            <a:r>
              <a:rPr lang="en-US" altLang="en-US" b="1" dirty="0">
                <a:latin typeface="Courier New" pitchFamily="49" charset="0"/>
              </a:rPr>
              <a:t> X</a:t>
            </a:r>
          </a:p>
          <a:p>
            <a:pPr lvl="2">
              <a:spcBef>
                <a:spcPct val="10000"/>
              </a:spcBef>
              <a:buFontTx/>
              <a:buNone/>
            </a:pPr>
            <a:r>
              <a:rPr lang="en-US" altLang="en-US" b="1" dirty="0">
                <a:latin typeface="Courier New" pitchFamily="49" charset="0"/>
              </a:rPr>
              <a:t>MBR </a:t>
            </a:r>
            <a:r>
              <a:rPr lang="en-US" altLang="en-US" b="1" dirty="0">
                <a:latin typeface="Courier New" pitchFamily="49" charset="0"/>
                <a:sym typeface="Symbol" pitchFamily="18" charset="2"/>
              </a:rPr>
              <a:t></a:t>
            </a:r>
            <a:r>
              <a:rPr lang="en-US" altLang="en-US" b="1" dirty="0">
                <a:latin typeface="Courier New" pitchFamily="49" charset="0"/>
              </a:rPr>
              <a:t> M[MAR]</a:t>
            </a:r>
          </a:p>
          <a:p>
            <a:pPr lvl="2">
              <a:spcBef>
                <a:spcPct val="10000"/>
              </a:spcBef>
              <a:buFontTx/>
              <a:buNone/>
            </a:pPr>
            <a:r>
              <a:rPr lang="en-US" altLang="en-US" b="1" dirty="0">
                <a:latin typeface="Courier New" pitchFamily="49" charset="0"/>
              </a:rPr>
              <a:t>AC </a:t>
            </a:r>
            <a:r>
              <a:rPr lang="en-US" altLang="en-US" b="1" dirty="0">
                <a:latin typeface="Courier New" pitchFamily="49" charset="0"/>
                <a:sym typeface="Symbol" pitchFamily="18" charset="2"/>
              </a:rPr>
              <a:t></a:t>
            </a:r>
            <a:r>
              <a:rPr lang="en-US" altLang="en-US" b="1" dirty="0">
                <a:latin typeface="Courier New" pitchFamily="49" charset="0"/>
              </a:rPr>
              <a:t> AC + MBR</a:t>
            </a:r>
          </a:p>
          <a:p>
            <a:pPr>
              <a:spcBef>
                <a:spcPct val="10000"/>
              </a:spcBef>
            </a:pPr>
            <a:r>
              <a:rPr lang="en-US" altLang="en-US" sz="2600" dirty="0"/>
              <a:t>After an Add instruction is fetched, the address, X, is in the rightmost 12 bits of the IR, which has a datapath address of 7.</a:t>
            </a:r>
          </a:p>
          <a:p>
            <a:pPr>
              <a:spcBef>
                <a:spcPct val="10000"/>
              </a:spcBef>
            </a:pPr>
            <a:r>
              <a:rPr lang="en-US" altLang="en-US" sz="2600" dirty="0"/>
              <a:t>X is copied to the MAR, which has a datapath address of 1.</a:t>
            </a:r>
          </a:p>
          <a:p>
            <a:pPr>
              <a:spcBef>
                <a:spcPct val="10000"/>
              </a:spcBef>
            </a:pPr>
            <a:r>
              <a:rPr lang="en-US" altLang="en-US" sz="2600" dirty="0"/>
              <a:t>Thus we need to raise signals P</a:t>
            </a:r>
            <a:r>
              <a:rPr lang="en-US" altLang="en-US" baseline="-10000" dirty="0"/>
              <a:t>0</a:t>
            </a:r>
            <a:r>
              <a:rPr lang="en-US" altLang="en-US" sz="2600" dirty="0"/>
              <a:t>, P</a:t>
            </a:r>
            <a:r>
              <a:rPr lang="en-US" altLang="en-US" baseline="-10000" dirty="0"/>
              <a:t>1</a:t>
            </a:r>
            <a:r>
              <a:rPr lang="en-US" altLang="en-US" sz="2600" dirty="0"/>
              <a:t>, and P</a:t>
            </a:r>
            <a:r>
              <a:rPr lang="en-US" altLang="en-US" baseline="-10000" dirty="0"/>
              <a:t>2</a:t>
            </a:r>
            <a:r>
              <a:rPr lang="en-US" altLang="en-US" sz="2600" dirty="0"/>
              <a:t> to read from the IR, and signal P</a:t>
            </a:r>
            <a:r>
              <a:rPr lang="en-US" altLang="en-US" baseline="-10000" dirty="0"/>
              <a:t>3</a:t>
            </a:r>
            <a:r>
              <a:rPr lang="en-US" altLang="en-US" sz="2600" dirty="0"/>
              <a:t> to write to the MAR.</a:t>
            </a:r>
          </a:p>
        </p:txBody>
      </p:sp>
      <p:sp>
        <p:nvSpPr>
          <p:cNvPr id="8" name="Rectangle 7">
            <a:extLst>
              <a:ext uri="{FF2B5EF4-FFF2-40B4-BE49-F238E27FC236}">
                <a16:creationId xmlns:a16="http://schemas.microsoft.com/office/drawing/2014/main" id="{356AC368-61AB-4944-9F93-EC313818A336}"/>
              </a:ext>
            </a:extLst>
          </p:cNvPr>
          <p:cNvSpPr>
            <a:spLocks noGrp="1" noChangeArrowheads="1"/>
          </p:cNvSpPr>
          <p:nvPr>
            <p:ph type="title"/>
          </p:nvPr>
        </p:nvSpPr>
        <p:spPr>
          <a:xfrm>
            <a:off x="685800" y="381000"/>
            <a:ext cx="7772400" cy="1219200"/>
          </a:xfrm>
        </p:spPr>
        <p:txBody>
          <a:bodyPr>
            <a:normAutofit fontScale="90000"/>
          </a:bodyPr>
          <a:lstStyle/>
          <a:p>
            <a:r>
              <a:rPr lang="en-US" altLang="en-US" dirty="0"/>
              <a:t>4.13 A Discussion on Decoding (7 of 21)</a:t>
            </a: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3"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lnSpcReduction="10000"/>
          </a:bodyPr>
          <a:lstStyle/>
          <a:p>
            <a:pPr>
              <a:spcBef>
                <a:spcPct val="10000"/>
              </a:spcBef>
              <a:tabLst>
                <a:tab pos="1481138" algn="l"/>
                <a:tab pos="2451100" algn="l"/>
                <a:tab pos="2857500" algn="l"/>
              </a:tabLst>
            </a:pPr>
            <a:r>
              <a:rPr lang="en-US" altLang="en-US" sz="2600" dirty="0"/>
              <a:t>Here is the complete signal sequence for MARIE’s Add instruction:</a:t>
            </a:r>
          </a:p>
          <a:p>
            <a:pPr lvl="2">
              <a:spcBef>
                <a:spcPct val="10000"/>
              </a:spcBef>
              <a:buFontTx/>
              <a:buNone/>
              <a:tabLst>
                <a:tab pos="1481138" algn="l"/>
                <a:tab pos="2451100" algn="l"/>
                <a:tab pos="2857500" algn="l"/>
              </a:tabLst>
            </a:pPr>
            <a:r>
              <a:rPr lang="en-US" altLang="en-US" dirty="0">
                <a:latin typeface="Courier New" pitchFamily="49" charset="0"/>
              </a:rPr>
              <a:t>   </a:t>
            </a:r>
            <a:r>
              <a:rPr lang="en-US" altLang="en-US" b="1" dirty="0">
                <a:latin typeface="Courier New" pitchFamily="49" charset="0"/>
              </a:rPr>
              <a:t>P</a:t>
            </a:r>
            <a:r>
              <a:rPr lang="en-US" altLang="en-US" sz="2800" b="1" baseline="-16000" dirty="0">
                <a:latin typeface="Courier New" pitchFamily="49" charset="0"/>
              </a:rPr>
              <a:t>3 </a:t>
            </a:r>
            <a:r>
              <a:rPr lang="en-US" altLang="en-US" b="1" dirty="0">
                <a:latin typeface="Courier New" pitchFamily="49" charset="0"/>
              </a:rPr>
              <a:t>P</a:t>
            </a:r>
            <a:r>
              <a:rPr lang="en-US" altLang="en-US" sz="2800" b="1" baseline="-16000" dirty="0">
                <a:latin typeface="Courier New" pitchFamily="49" charset="0"/>
              </a:rPr>
              <a:t>2 </a:t>
            </a:r>
            <a:r>
              <a:rPr lang="en-US" altLang="en-US" b="1" dirty="0">
                <a:latin typeface="Courier New" pitchFamily="49" charset="0"/>
              </a:rPr>
              <a:t>P</a:t>
            </a:r>
            <a:r>
              <a:rPr lang="en-US" altLang="en-US" sz="2800" b="1" baseline="-16000" dirty="0">
                <a:latin typeface="Courier New" pitchFamily="49" charset="0"/>
              </a:rPr>
              <a:t>1	</a:t>
            </a:r>
            <a:r>
              <a:rPr lang="en-US" altLang="en-US" b="1" dirty="0">
                <a:latin typeface="Courier New" pitchFamily="49" charset="0"/>
              </a:rPr>
              <a:t>P</a:t>
            </a:r>
            <a:r>
              <a:rPr lang="en-US" altLang="en-US" sz="2800" b="1" baseline="-16000" dirty="0">
                <a:latin typeface="Courier New" pitchFamily="49" charset="0"/>
              </a:rPr>
              <a:t>0 </a:t>
            </a:r>
            <a:r>
              <a:rPr lang="en-US" altLang="en-US" b="1" dirty="0">
                <a:latin typeface="Courier New" pitchFamily="49" charset="0"/>
              </a:rPr>
              <a:t>T</a:t>
            </a:r>
            <a:r>
              <a:rPr lang="en-US" altLang="en-US" sz="2800" b="1" baseline="-16000" dirty="0">
                <a:latin typeface="Courier New" pitchFamily="49" charset="0"/>
              </a:rPr>
              <a:t>3  </a:t>
            </a:r>
            <a:r>
              <a:rPr lang="en-US" altLang="en-US" b="1" dirty="0">
                <a:latin typeface="Courier New" pitchFamily="49" charset="0"/>
              </a:rPr>
              <a:t>: MAR </a:t>
            </a:r>
            <a:r>
              <a:rPr lang="en-US" altLang="en-US" b="1" dirty="0">
                <a:latin typeface="Courier New" pitchFamily="49" charset="0"/>
                <a:sym typeface="Symbol" pitchFamily="18" charset="2"/>
              </a:rPr>
              <a:t></a:t>
            </a:r>
            <a:r>
              <a:rPr lang="en-US" altLang="en-US" b="1" dirty="0">
                <a:latin typeface="Courier New" pitchFamily="49" charset="0"/>
              </a:rPr>
              <a:t> X</a:t>
            </a:r>
          </a:p>
          <a:p>
            <a:pPr lvl="2">
              <a:spcBef>
                <a:spcPct val="10000"/>
              </a:spcBef>
              <a:buFontTx/>
              <a:buNone/>
              <a:tabLst>
                <a:tab pos="1481138" algn="l"/>
                <a:tab pos="2451100" algn="l"/>
                <a:tab pos="2857500" algn="l"/>
              </a:tabLst>
            </a:pPr>
            <a:r>
              <a:rPr lang="en-US" altLang="en-US" b="1" dirty="0">
                <a:latin typeface="Courier New" pitchFamily="49" charset="0"/>
              </a:rPr>
              <a:t>		P</a:t>
            </a:r>
            <a:r>
              <a:rPr lang="en-US" altLang="en-US" sz="2800" b="1" baseline="-16000" dirty="0">
                <a:latin typeface="Courier New" pitchFamily="49" charset="0"/>
              </a:rPr>
              <a:t>4 </a:t>
            </a:r>
            <a:r>
              <a:rPr lang="en-US" altLang="en-US" b="1" dirty="0">
                <a:latin typeface="Courier New" pitchFamily="49" charset="0"/>
              </a:rPr>
              <a:t>P</a:t>
            </a:r>
            <a:r>
              <a:rPr lang="en-US" altLang="en-US" sz="2800" b="1" baseline="-16000" dirty="0">
                <a:latin typeface="Courier New" pitchFamily="49" charset="0"/>
              </a:rPr>
              <a:t>3 </a:t>
            </a:r>
            <a:r>
              <a:rPr lang="en-US" altLang="en-US" b="1" dirty="0">
                <a:latin typeface="Courier New" pitchFamily="49" charset="0"/>
              </a:rPr>
              <a:t>T</a:t>
            </a:r>
            <a:r>
              <a:rPr lang="en-US" altLang="en-US" sz="2800" b="1" baseline="-16000" dirty="0">
                <a:latin typeface="Courier New" pitchFamily="49" charset="0"/>
              </a:rPr>
              <a:t>4 </a:t>
            </a:r>
            <a:r>
              <a:rPr lang="en-US" altLang="en-US" b="1" dirty="0">
                <a:latin typeface="Courier New" pitchFamily="49" charset="0"/>
              </a:rPr>
              <a:t>M</a:t>
            </a:r>
            <a:r>
              <a:rPr lang="en-US" altLang="en-US" b="1" baseline="-16000" dirty="0">
                <a:latin typeface="Courier New" pitchFamily="49" charset="0"/>
              </a:rPr>
              <a:t>R      </a:t>
            </a:r>
            <a:r>
              <a:rPr lang="en-US" altLang="en-US" b="1" dirty="0">
                <a:latin typeface="Courier New" pitchFamily="49" charset="0"/>
              </a:rPr>
              <a:t>: MBR </a:t>
            </a:r>
            <a:r>
              <a:rPr lang="en-US" altLang="en-US" b="1" dirty="0">
                <a:latin typeface="Courier New" pitchFamily="49" charset="0"/>
                <a:sym typeface="Symbol" pitchFamily="18" charset="2"/>
              </a:rPr>
              <a:t></a:t>
            </a:r>
            <a:r>
              <a:rPr lang="en-US" altLang="en-US" b="1" dirty="0">
                <a:latin typeface="Courier New" pitchFamily="49" charset="0"/>
              </a:rPr>
              <a:t> M[MAR]</a:t>
            </a:r>
          </a:p>
          <a:p>
            <a:pPr lvl="2">
              <a:spcBef>
                <a:spcPct val="10000"/>
              </a:spcBef>
              <a:buFontTx/>
              <a:buNone/>
              <a:tabLst>
                <a:tab pos="1481138" algn="l"/>
                <a:tab pos="2451100" algn="l"/>
                <a:tab pos="2857500" algn="l"/>
              </a:tabLst>
            </a:pPr>
            <a:r>
              <a:rPr lang="en-US" altLang="en-US" b="1" dirty="0">
                <a:latin typeface="Courier New" pitchFamily="49" charset="0"/>
              </a:rPr>
              <a:t>		C</a:t>
            </a:r>
            <a:r>
              <a:rPr lang="en-US" altLang="en-US" sz="2000" b="1" baseline="-16000" dirty="0">
                <a:latin typeface="Courier New" pitchFamily="49" charset="0"/>
              </a:rPr>
              <a:t>r </a:t>
            </a:r>
            <a:r>
              <a:rPr lang="en-US" altLang="en-US" b="1" dirty="0">
                <a:latin typeface="Courier New" pitchFamily="49" charset="0"/>
              </a:rPr>
              <a:t>A</a:t>
            </a:r>
            <a:r>
              <a:rPr lang="en-US" altLang="en-US" sz="2800" b="1" baseline="-16000" dirty="0">
                <a:latin typeface="Courier New" pitchFamily="49" charset="0"/>
              </a:rPr>
              <a:t>0 </a:t>
            </a:r>
            <a:r>
              <a:rPr lang="en-US" altLang="en-US" b="1" dirty="0">
                <a:latin typeface="Courier New" pitchFamily="49" charset="0"/>
              </a:rPr>
              <a:t>P</a:t>
            </a:r>
            <a:r>
              <a:rPr lang="en-US" altLang="en-US" sz="2800" b="1" baseline="-16000" dirty="0">
                <a:latin typeface="Courier New" pitchFamily="49" charset="0"/>
              </a:rPr>
              <a:t>5 </a:t>
            </a:r>
            <a:r>
              <a:rPr lang="en-US" altLang="en-US" b="1" dirty="0">
                <a:latin typeface="Courier New" pitchFamily="49" charset="0"/>
              </a:rPr>
              <a:t>T</a:t>
            </a:r>
            <a:r>
              <a:rPr lang="en-US" altLang="en-US" sz="2800" b="1" baseline="-16000" dirty="0">
                <a:latin typeface="Courier New" pitchFamily="49" charset="0"/>
              </a:rPr>
              <a:t>5 </a:t>
            </a:r>
            <a:r>
              <a:rPr lang="en-US" altLang="en-US" b="1" dirty="0">
                <a:latin typeface="Courier New" pitchFamily="49" charset="0"/>
              </a:rPr>
              <a:t>L</a:t>
            </a:r>
            <a:r>
              <a:rPr lang="en-US" altLang="en-US" b="1" baseline="-16000" dirty="0">
                <a:latin typeface="Courier New" pitchFamily="49" charset="0"/>
              </a:rPr>
              <a:t>ALT </a:t>
            </a:r>
            <a:r>
              <a:rPr lang="en-US" altLang="en-US" b="1" dirty="0">
                <a:latin typeface="Courier New" pitchFamily="49" charset="0"/>
              </a:rPr>
              <a:t>: AC </a:t>
            </a:r>
            <a:r>
              <a:rPr lang="en-US" altLang="en-US" b="1" dirty="0">
                <a:latin typeface="Courier New" pitchFamily="49" charset="0"/>
                <a:sym typeface="Symbol" pitchFamily="18" charset="2"/>
              </a:rPr>
              <a:t></a:t>
            </a:r>
            <a:r>
              <a:rPr lang="en-US" altLang="en-US" b="1" dirty="0">
                <a:latin typeface="Courier New" pitchFamily="49" charset="0"/>
              </a:rPr>
              <a:t> AC + MBR</a:t>
            </a:r>
          </a:p>
          <a:p>
            <a:pPr lvl="2">
              <a:spcBef>
                <a:spcPct val="10000"/>
              </a:spcBef>
              <a:buFontTx/>
              <a:buNone/>
              <a:tabLst>
                <a:tab pos="1481138" algn="l"/>
                <a:tab pos="2451100" algn="l"/>
                <a:tab pos="2857500" algn="l"/>
              </a:tabLst>
            </a:pPr>
            <a:r>
              <a:rPr lang="en-US" altLang="en-US" b="1" dirty="0">
                <a:latin typeface="Courier New" pitchFamily="49" charset="0"/>
              </a:rPr>
              <a:t>    				[Reset counter]</a:t>
            </a:r>
          </a:p>
          <a:p>
            <a:pPr>
              <a:tabLst>
                <a:tab pos="1481138" algn="l"/>
                <a:tab pos="2451100" algn="l"/>
                <a:tab pos="2857500" algn="l"/>
              </a:tabLst>
            </a:pPr>
            <a:r>
              <a:rPr lang="en-US" altLang="en-US" sz="2600" dirty="0"/>
              <a:t>These signals are ANDed with combinational logic to bring about the desired machine behavior.</a:t>
            </a:r>
          </a:p>
          <a:p>
            <a:pPr>
              <a:spcBef>
                <a:spcPct val="10000"/>
              </a:spcBef>
              <a:tabLst>
                <a:tab pos="1481138" algn="l"/>
                <a:tab pos="2451100" algn="l"/>
                <a:tab pos="2857500" algn="l"/>
              </a:tabLst>
            </a:pPr>
            <a:r>
              <a:rPr lang="en-US" altLang="en-US" sz="2600" dirty="0"/>
              <a:t>The next slide shows the timing diagram for this instruction.</a:t>
            </a:r>
          </a:p>
        </p:txBody>
      </p:sp>
      <p:sp>
        <p:nvSpPr>
          <p:cNvPr id="6" name="Rectangle 7">
            <a:extLst>
              <a:ext uri="{FF2B5EF4-FFF2-40B4-BE49-F238E27FC236}">
                <a16:creationId xmlns:a16="http://schemas.microsoft.com/office/drawing/2014/main" id="{863B54B5-AFB8-E94D-B33E-8AE1C0466018}"/>
              </a:ext>
            </a:extLst>
          </p:cNvPr>
          <p:cNvSpPr>
            <a:spLocks noGrp="1" noChangeArrowheads="1"/>
          </p:cNvSpPr>
          <p:nvPr>
            <p:ph type="title"/>
          </p:nvPr>
        </p:nvSpPr>
        <p:spPr>
          <a:xfrm>
            <a:off x="685800" y="381000"/>
            <a:ext cx="7772400" cy="1219200"/>
          </a:xfrm>
        </p:spPr>
        <p:txBody>
          <a:bodyPr>
            <a:normAutofit fontScale="90000"/>
          </a:bodyPr>
          <a:lstStyle/>
          <a:p>
            <a:r>
              <a:rPr lang="en-US" altLang="en-US" dirty="0"/>
              <a:t>4.13 A Discussion on Decoding (8 of 21)</a:t>
            </a: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6" name="Text Box 6"/>
          <p:cNvSpPr txBox="1">
            <a:spLocks noChangeArrowheads="1"/>
          </p:cNvSpPr>
          <p:nvPr/>
        </p:nvSpPr>
        <p:spPr bwMode="auto">
          <a:xfrm>
            <a:off x="533400" y="3198674"/>
            <a:ext cx="5334000"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lvl1pPr>
              <a:spcBef>
                <a:spcPct val="0"/>
              </a:spcBef>
              <a:tabLst>
                <a:tab pos="174625" algn="l"/>
                <a:tab pos="974725" algn="l"/>
                <a:tab pos="1716088" algn="l"/>
              </a:tabLst>
              <a:defRPr sz="2400">
                <a:solidFill>
                  <a:schemeClr val="tx1"/>
                </a:solidFill>
                <a:latin typeface="Times New Roman" pitchFamily="18" charset="0"/>
              </a:defRPr>
            </a:lvl1pPr>
            <a:lvl2pPr>
              <a:spcBef>
                <a:spcPct val="0"/>
              </a:spcBef>
              <a:tabLst>
                <a:tab pos="174625" algn="l"/>
                <a:tab pos="974725" algn="l"/>
                <a:tab pos="1716088" algn="l"/>
              </a:tabLst>
              <a:defRPr sz="2400">
                <a:solidFill>
                  <a:schemeClr val="tx1"/>
                </a:solidFill>
                <a:latin typeface="Times New Roman" pitchFamily="18" charset="0"/>
              </a:defRPr>
            </a:lvl2pPr>
            <a:lvl3pPr>
              <a:spcBef>
                <a:spcPct val="0"/>
              </a:spcBef>
              <a:tabLst>
                <a:tab pos="174625" algn="l"/>
                <a:tab pos="974725" algn="l"/>
                <a:tab pos="1716088" algn="l"/>
              </a:tabLst>
              <a:defRPr sz="2400">
                <a:solidFill>
                  <a:schemeClr val="tx1"/>
                </a:solidFill>
                <a:latin typeface="Times New Roman" pitchFamily="18" charset="0"/>
              </a:defRPr>
            </a:lvl3pPr>
            <a:lvl4pPr>
              <a:spcBef>
                <a:spcPct val="0"/>
              </a:spcBef>
              <a:tabLst>
                <a:tab pos="174625" algn="l"/>
                <a:tab pos="974725" algn="l"/>
                <a:tab pos="1716088" algn="l"/>
              </a:tabLst>
              <a:defRPr sz="2400">
                <a:solidFill>
                  <a:schemeClr val="tx1"/>
                </a:solidFill>
                <a:latin typeface="Times New Roman" pitchFamily="18" charset="0"/>
              </a:defRPr>
            </a:lvl4pPr>
            <a:lvl5pPr>
              <a:spcBef>
                <a:spcPct val="0"/>
              </a:spcBef>
              <a:tabLst>
                <a:tab pos="174625" algn="l"/>
                <a:tab pos="974725" algn="l"/>
                <a:tab pos="1716088" algn="l"/>
              </a:tabLst>
              <a:defRPr sz="2400">
                <a:solidFill>
                  <a:schemeClr val="tx1"/>
                </a:solidFill>
                <a:latin typeface="Times New Roman" pitchFamily="18" charset="0"/>
              </a:defRPr>
            </a:lvl5pPr>
            <a:lvl6pPr eaLnBrk="0" fontAlgn="base" hangingPunct="0">
              <a:spcBef>
                <a:spcPct val="0"/>
              </a:spcBef>
              <a:spcAft>
                <a:spcPct val="0"/>
              </a:spcAft>
              <a:tabLst>
                <a:tab pos="174625" algn="l"/>
                <a:tab pos="974725" algn="l"/>
                <a:tab pos="1716088" algn="l"/>
              </a:tabLst>
              <a:defRPr sz="2400">
                <a:solidFill>
                  <a:schemeClr val="tx1"/>
                </a:solidFill>
                <a:latin typeface="Times New Roman" pitchFamily="18" charset="0"/>
              </a:defRPr>
            </a:lvl6pPr>
            <a:lvl7pPr eaLnBrk="0" fontAlgn="base" hangingPunct="0">
              <a:spcBef>
                <a:spcPct val="0"/>
              </a:spcBef>
              <a:spcAft>
                <a:spcPct val="0"/>
              </a:spcAft>
              <a:tabLst>
                <a:tab pos="174625" algn="l"/>
                <a:tab pos="974725" algn="l"/>
                <a:tab pos="1716088" algn="l"/>
              </a:tabLst>
              <a:defRPr sz="2400">
                <a:solidFill>
                  <a:schemeClr val="tx1"/>
                </a:solidFill>
                <a:latin typeface="Times New Roman" pitchFamily="18" charset="0"/>
              </a:defRPr>
            </a:lvl7pPr>
            <a:lvl8pPr eaLnBrk="0" fontAlgn="base" hangingPunct="0">
              <a:spcBef>
                <a:spcPct val="0"/>
              </a:spcBef>
              <a:spcAft>
                <a:spcPct val="0"/>
              </a:spcAft>
              <a:tabLst>
                <a:tab pos="174625" algn="l"/>
                <a:tab pos="974725" algn="l"/>
                <a:tab pos="1716088" algn="l"/>
              </a:tabLst>
              <a:defRPr sz="2400">
                <a:solidFill>
                  <a:schemeClr val="tx1"/>
                </a:solidFill>
                <a:latin typeface="Times New Roman" pitchFamily="18" charset="0"/>
              </a:defRPr>
            </a:lvl8pPr>
            <a:lvl9pPr eaLnBrk="0" fontAlgn="base" hangingPunct="0">
              <a:spcBef>
                <a:spcPct val="0"/>
              </a:spcBef>
              <a:spcAft>
                <a:spcPct val="0"/>
              </a:spcAft>
              <a:tabLst>
                <a:tab pos="174625" algn="l"/>
                <a:tab pos="974725" algn="l"/>
                <a:tab pos="1716088" algn="l"/>
              </a:tabLst>
              <a:defRPr sz="2400">
                <a:solidFill>
                  <a:schemeClr val="tx1"/>
                </a:solidFill>
                <a:latin typeface="Times New Roman" pitchFamily="18" charset="0"/>
              </a:defRPr>
            </a:lvl9pPr>
          </a:lstStyle>
          <a:p>
            <a:pPr marL="0" lvl="2">
              <a:spcBef>
                <a:spcPct val="10000"/>
              </a:spcBef>
              <a:buFontTx/>
              <a:buNone/>
              <a:tabLst/>
            </a:pPr>
            <a:r>
              <a:rPr lang="en-US" altLang="en-US" sz="2000" b="1" kern="0" dirty="0">
                <a:latin typeface="Courier New" pitchFamily="49" charset="0"/>
              </a:rPr>
              <a:t>P</a:t>
            </a:r>
            <a:r>
              <a:rPr lang="en-US" altLang="en-US" sz="2000" b="1" kern="0" baseline="-16000" dirty="0">
                <a:latin typeface="Courier New" pitchFamily="49" charset="0"/>
              </a:rPr>
              <a:t>3 </a:t>
            </a:r>
            <a:r>
              <a:rPr lang="en-US" altLang="en-US" sz="2000" b="1" kern="0" dirty="0">
                <a:latin typeface="Courier New" pitchFamily="49" charset="0"/>
              </a:rPr>
              <a:t>P</a:t>
            </a:r>
            <a:r>
              <a:rPr lang="en-US" altLang="en-US" sz="2000" b="1" kern="0" baseline="-16000" dirty="0">
                <a:latin typeface="Courier New" pitchFamily="49" charset="0"/>
              </a:rPr>
              <a:t>2 </a:t>
            </a:r>
            <a:r>
              <a:rPr lang="en-US" altLang="en-US" sz="2000" b="1" kern="0" dirty="0">
                <a:latin typeface="Courier New" pitchFamily="49" charset="0"/>
              </a:rPr>
              <a:t>P</a:t>
            </a:r>
            <a:r>
              <a:rPr lang="en-US" altLang="en-US" sz="2000" b="1" kern="0" baseline="-16000" dirty="0">
                <a:latin typeface="Courier New" pitchFamily="49" charset="0"/>
              </a:rPr>
              <a:t>1</a:t>
            </a:r>
            <a:r>
              <a:rPr lang="en-US" altLang="en-US" sz="2000" b="1" kern="0" dirty="0">
                <a:latin typeface="Courier New" pitchFamily="49" charset="0"/>
              </a:rPr>
              <a:t> P</a:t>
            </a:r>
            <a:r>
              <a:rPr lang="en-US" altLang="en-US" sz="2000" b="1" kern="0" baseline="-16000" dirty="0">
                <a:latin typeface="Courier New" pitchFamily="49" charset="0"/>
              </a:rPr>
              <a:t>0 </a:t>
            </a:r>
            <a:r>
              <a:rPr lang="en-US" altLang="en-US" sz="2000" b="1" kern="0" dirty="0">
                <a:latin typeface="Courier New" pitchFamily="49" charset="0"/>
              </a:rPr>
              <a:t>T</a:t>
            </a:r>
            <a:r>
              <a:rPr lang="en-US" altLang="en-US" sz="2000" b="1" kern="0" baseline="-16000" dirty="0">
                <a:latin typeface="Courier New" pitchFamily="49" charset="0"/>
              </a:rPr>
              <a:t>3  </a:t>
            </a:r>
            <a:r>
              <a:rPr lang="en-US" altLang="en-US" sz="2000" b="1" kern="0" dirty="0">
                <a:latin typeface="Courier New" pitchFamily="49" charset="0"/>
              </a:rPr>
              <a:t>: MAR </a:t>
            </a:r>
            <a:r>
              <a:rPr lang="en-US" altLang="en-US" sz="2000" b="1" kern="0" dirty="0">
                <a:latin typeface="Courier New" pitchFamily="49" charset="0"/>
                <a:sym typeface="Symbol" pitchFamily="18" charset="2"/>
              </a:rPr>
              <a:t></a:t>
            </a:r>
            <a:r>
              <a:rPr lang="en-US" altLang="en-US" sz="2000" b="1" kern="0" dirty="0">
                <a:latin typeface="Courier New" pitchFamily="49" charset="0"/>
              </a:rPr>
              <a:t> X</a:t>
            </a:r>
          </a:p>
          <a:p>
            <a:pPr marL="0" lvl="2">
              <a:spcBef>
                <a:spcPct val="10000"/>
              </a:spcBef>
              <a:buFontTx/>
              <a:buNone/>
              <a:tabLst/>
            </a:pPr>
            <a:r>
              <a:rPr lang="en-US" altLang="en-US" sz="2000" b="1" kern="0" dirty="0">
                <a:latin typeface="Courier New" pitchFamily="49" charset="0"/>
              </a:rPr>
              <a:t>P</a:t>
            </a:r>
            <a:r>
              <a:rPr lang="en-US" altLang="en-US" sz="2000" b="1" kern="0" baseline="-16000" dirty="0">
                <a:latin typeface="Courier New" pitchFamily="49" charset="0"/>
              </a:rPr>
              <a:t>4 </a:t>
            </a:r>
            <a:r>
              <a:rPr lang="en-US" altLang="en-US" sz="2000" b="1" kern="0" dirty="0">
                <a:latin typeface="Courier New" pitchFamily="49" charset="0"/>
              </a:rPr>
              <a:t>P</a:t>
            </a:r>
            <a:r>
              <a:rPr lang="en-US" altLang="en-US" sz="2000" b="1" kern="0" baseline="-16000" dirty="0">
                <a:latin typeface="Courier New" pitchFamily="49" charset="0"/>
              </a:rPr>
              <a:t>3 </a:t>
            </a:r>
            <a:r>
              <a:rPr lang="en-US" altLang="en-US" sz="2000" b="1" kern="0" dirty="0">
                <a:latin typeface="Courier New" pitchFamily="49" charset="0"/>
              </a:rPr>
              <a:t>T</a:t>
            </a:r>
            <a:r>
              <a:rPr lang="en-US" altLang="en-US" sz="2000" b="1" kern="0" baseline="-16000" dirty="0">
                <a:latin typeface="Courier New" pitchFamily="49" charset="0"/>
              </a:rPr>
              <a:t>4 </a:t>
            </a:r>
            <a:r>
              <a:rPr lang="en-US" altLang="en-US" sz="2000" b="1" kern="0" dirty="0">
                <a:latin typeface="Courier New" pitchFamily="49" charset="0"/>
              </a:rPr>
              <a:t>M</a:t>
            </a:r>
            <a:r>
              <a:rPr lang="en-US" altLang="en-US" sz="2000" b="1" kern="0" baseline="-16000" dirty="0">
                <a:latin typeface="Courier New" pitchFamily="49" charset="0"/>
              </a:rPr>
              <a:t>R      </a:t>
            </a:r>
            <a:r>
              <a:rPr lang="en-US" altLang="en-US" sz="2000" b="1" kern="0" dirty="0">
                <a:latin typeface="Courier New" pitchFamily="49" charset="0"/>
              </a:rPr>
              <a:t>: MBR </a:t>
            </a:r>
            <a:r>
              <a:rPr lang="en-US" altLang="en-US" sz="2000" b="1" kern="0" dirty="0">
                <a:latin typeface="Courier New" pitchFamily="49" charset="0"/>
                <a:sym typeface="Symbol" pitchFamily="18" charset="2"/>
              </a:rPr>
              <a:t></a:t>
            </a:r>
            <a:r>
              <a:rPr lang="en-US" altLang="en-US" sz="2000" b="1" kern="0" dirty="0">
                <a:latin typeface="Courier New" pitchFamily="49" charset="0"/>
              </a:rPr>
              <a:t> M[MAR]</a:t>
            </a:r>
          </a:p>
          <a:p>
            <a:pPr marL="0" lvl="2">
              <a:spcBef>
                <a:spcPct val="10000"/>
              </a:spcBef>
              <a:buFontTx/>
              <a:buNone/>
              <a:tabLst/>
            </a:pPr>
            <a:r>
              <a:rPr lang="en-US" altLang="en-US" sz="2000" b="1" kern="0" dirty="0">
                <a:latin typeface="Courier New" pitchFamily="49" charset="0"/>
              </a:rPr>
              <a:t>C</a:t>
            </a:r>
            <a:r>
              <a:rPr lang="en-US" altLang="en-US" sz="1800" b="1" kern="0" baseline="-16000" dirty="0">
                <a:latin typeface="Courier New" pitchFamily="49" charset="0"/>
              </a:rPr>
              <a:t>r </a:t>
            </a:r>
            <a:r>
              <a:rPr lang="en-US" altLang="en-US" sz="2000" b="1" kern="0" dirty="0">
                <a:latin typeface="Courier New" pitchFamily="49" charset="0"/>
              </a:rPr>
              <a:t>A</a:t>
            </a:r>
            <a:r>
              <a:rPr lang="en-US" altLang="en-US" sz="2000" b="1" kern="0" baseline="-16000" dirty="0">
                <a:latin typeface="Courier New" pitchFamily="49" charset="0"/>
              </a:rPr>
              <a:t>0 </a:t>
            </a:r>
            <a:r>
              <a:rPr lang="en-US" altLang="en-US" sz="2000" b="1" kern="0" dirty="0">
                <a:latin typeface="Courier New" pitchFamily="49" charset="0"/>
              </a:rPr>
              <a:t>P</a:t>
            </a:r>
            <a:r>
              <a:rPr lang="en-US" altLang="en-US" sz="2000" b="1" kern="0" baseline="-16000" dirty="0">
                <a:latin typeface="Courier New" pitchFamily="49" charset="0"/>
              </a:rPr>
              <a:t>5 </a:t>
            </a:r>
            <a:r>
              <a:rPr lang="en-US" altLang="en-US" sz="2000" b="1" kern="0" dirty="0">
                <a:latin typeface="Courier New" pitchFamily="49" charset="0"/>
              </a:rPr>
              <a:t>T</a:t>
            </a:r>
            <a:r>
              <a:rPr lang="en-US" altLang="en-US" sz="2000" b="1" kern="0" baseline="-16000" dirty="0">
                <a:latin typeface="Courier New" pitchFamily="49" charset="0"/>
              </a:rPr>
              <a:t>5 </a:t>
            </a:r>
            <a:r>
              <a:rPr lang="en-US" altLang="en-US" sz="2000" b="1" kern="0" dirty="0">
                <a:latin typeface="Courier New" pitchFamily="49" charset="0"/>
              </a:rPr>
              <a:t>L</a:t>
            </a:r>
            <a:r>
              <a:rPr lang="en-US" altLang="en-US" sz="2000" b="1" kern="0" baseline="-16000" dirty="0">
                <a:latin typeface="Courier New" pitchFamily="49" charset="0"/>
              </a:rPr>
              <a:t>ALT </a:t>
            </a:r>
            <a:r>
              <a:rPr lang="en-US" altLang="en-US" sz="2000" b="1" kern="0" dirty="0">
                <a:latin typeface="Courier New" pitchFamily="49" charset="0"/>
              </a:rPr>
              <a:t>: AC </a:t>
            </a:r>
            <a:r>
              <a:rPr lang="en-US" altLang="en-US" sz="2000" b="1" kern="0" dirty="0">
                <a:latin typeface="Courier New" pitchFamily="49" charset="0"/>
                <a:sym typeface="Symbol" pitchFamily="18" charset="2"/>
              </a:rPr>
              <a:t></a:t>
            </a:r>
            <a:r>
              <a:rPr lang="en-US" altLang="en-US" sz="2000" b="1" kern="0" dirty="0">
                <a:latin typeface="Courier New" pitchFamily="49" charset="0"/>
              </a:rPr>
              <a:t> AC + MBR</a:t>
            </a:r>
          </a:p>
          <a:p>
            <a:pPr marL="0" lvl="2">
              <a:spcBef>
                <a:spcPct val="10000"/>
              </a:spcBef>
              <a:buFontTx/>
              <a:buNone/>
              <a:tabLst/>
            </a:pPr>
            <a:r>
              <a:rPr lang="en-US" altLang="en-US" sz="2000" b="1" kern="0" dirty="0">
                <a:latin typeface="Courier New" pitchFamily="49" charset="0"/>
              </a:rPr>
              <a:t>    		  [Reset counter]</a:t>
            </a:r>
          </a:p>
          <a:p>
            <a:pPr>
              <a:spcBef>
                <a:spcPct val="10000"/>
              </a:spcBef>
              <a:buFontTx/>
              <a:buNone/>
            </a:pPr>
            <a:endParaRPr lang="en-US" altLang="en-US" sz="2000" b="1" dirty="0">
              <a:latin typeface="Courier New" pitchFamily="49" charset="0"/>
            </a:endParaRPr>
          </a:p>
        </p:txBody>
      </p:sp>
      <p:sp>
        <p:nvSpPr>
          <p:cNvPr id="650250" name="Rectangle 10"/>
          <p:cNvSpPr>
            <a:spLocks noGrp="1" noChangeArrowheads="1"/>
          </p:cNvSpPr>
          <p:nvPr>
            <p:ph type="title"/>
          </p:nvPr>
        </p:nvSpPr>
        <p:spPr/>
        <p:txBody>
          <a:bodyPr>
            <a:normAutofit fontScale="90000"/>
          </a:bodyPr>
          <a:lstStyle/>
          <a:p>
            <a:r>
              <a:rPr lang="en-US" altLang="en-US" dirty="0"/>
              <a:t>4.13 A Discussion on Decoding (9 of 21)</a:t>
            </a:r>
          </a:p>
        </p:txBody>
      </p:sp>
      <p:sp>
        <p:nvSpPr>
          <p:cNvPr id="7" name="Rectangle 3"/>
          <p:cNvSpPr txBox="1">
            <a:spLocks noChangeArrowheads="1"/>
          </p:cNvSpPr>
          <p:nvPr/>
        </p:nvSpPr>
        <p:spPr bwMode="auto">
          <a:xfrm>
            <a:off x="228600" y="1607439"/>
            <a:ext cx="5334000" cy="1447800"/>
          </a:xfrm>
          <a:prstGeom prst="rect">
            <a:avLst/>
          </a:prstGeom>
          <a:noFill/>
          <a:ln>
            <a:noFill/>
          </a:ln>
          <a:effectLst/>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altLang="en-US" sz="2600" dirty="0">
                <a:latin typeface="Calibri" panose="020F0502020204030204" pitchFamily="34" charset="0"/>
                <a:cs typeface="Calibri" panose="020F0502020204030204" pitchFamily="34" charset="0"/>
              </a:rPr>
              <a:t>Notice the concurrent signal states during each machine cycle: C</a:t>
            </a:r>
            <a:r>
              <a:rPr lang="en-US" altLang="en-US" sz="2800" baseline="-10000" dirty="0">
                <a:latin typeface="Calibri" panose="020F0502020204030204" pitchFamily="34" charset="0"/>
                <a:cs typeface="Calibri" panose="020F0502020204030204" pitchFamily="34" charset="0"/>
              </a:rPr>
              <a:t>0</a:t>
            </a:r>
            <a:r>
              <a:rPr lang="en-US" altLang="en-US" sz="2600" dirty="0">
                <a:latin typeface="Calibri" panose="020F0502020204030204" pitchFamily="34" charset="0"/>
                <a:cs typeface="Calibri" panose="020F0502020204030204" pitchFamily="34" charset="0"/>
              </a:rPr>
              <a:t> through C</a:t>
            </a:r>
            <a:r>
              <a:rPr lang="en-US" altLang="en-US" sz="2800" baseline="-10000" dirty="0">
                <a:latin typeface="Calibri" panose="020F0502020204030204" pitchFamily="34" charset="0"/>
                <a:cs typeface="Calibri" panose="020F0502020204030204" pitchFamily="34" charset="0"/>
              </a:rPr>
              <a:t>3</a:t>
            </a:r>
            <a:r>
              <a:rPr lang="en-US" altLang="en-US" sz="2600" dirty="0">
                <a:latin typeface="Calibri" panose="020F0502020204030204" pitchFamily="34" charset="0"/>
                <a:cs typeface="Calibri" panose="020F0502020204030204" pitchFamily="34" charset="0"/>
              </a:rPr>
              <a:t>.</a:t>
            </a:r>
          </a:p>
        </p:txBody>
      </p:sp>
      <p:pic>
        <p:nvPicPr>
          <p:cNvPr id="3" name="Picture 2">
            <a:extLst>
              <a:ext uri="{FF2B5EF4-FFF2-40B4-BE49-F238E27FC236}">
                <a16:creationId xmlns:a16="http://schemas.microsoft.com/office/drawing/2014/main" id="{DCCDDE70-1401-3E48-9A29-57FC4702D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1676400"/>
            <a:ext cx="1139749" cy="4013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normAutofit fontScale="90000"/>
          </a:bodyPr>
          <a:lstStyle/>
          <a:p>
            <a:br>
              <a:rPr lang="en-US" altLang="en-US" dirty="0"/>
            </a:br>
            <a:endParaRPr lang="en-US" altLang="en-US" dirty="0"/>
          </a:p>
        </p:txBody>
      </p:sp>
      <p:sp>
        <p:nvSpPr>
          <p:cNvPr id="683011" name="Rectangle 3"/>
          <p:cNvSpPr>
            <a:spLocks noGrp="1" noChangeArrowheads="1"/>
          </p:cNvSpPr>
          <p:nvPr>
            <p:ph idx="1"/>
          </p:nvPr>
        </p:nvSpPr>
        <p:spPr>
          <a:xfrm>
            <a:off x="685800" y="1981200"/>
            <a:ext cx="7772400" cy="3352800"/>
          </a:xfrm>
        </p:spPr>
        <p:txBody>
          <a:bodyPr>
            <a:normAutofit fontScale="85000" lnSpcReduction="20000"/>
          </a:bodyPr>
          <a:lstStyle/>
          <a:p>
            <a:r>
              <a:rPr lang="en-US" altLang="en-US" dirty="0"/>
              <a:t>We note that the signal pattern just described is the same whether our machine used hardwired or microprogrammed control.</a:t>
            </a:r>
          </a:p>
          <a:p>
            <a:r>
              <a:rPr lang="en-US" altLang="en-US" dirty="0"/>
              <a:t>In </a:t>
            </a:r>
            <a:r>
              <a:rPr lang="en-US" altLang="en-US" i="1" dirty="0"/>
              <a:t>hardwired control</a:t>
            </a:r>
            <a:r>
              <a:rPr lang="en-US" altLang="en-US" dirty="0"/>
              <a:t>, the bit pattern of machine instruction in the IR is decoded by combinational logic.</a:t>
            </a:r>
          </a:p>
          <a:p>
            <a:r>
              <a:rPr lang="en-US" altLang="en-US" dirty="0"/>
              <a:t>The decoder output works with the control signals of the current system state to produce a new set of control signals.</a:t>
            </a:r>
          </a:p>
        </p:txBody>
      </p:sp>
      <p:sp>
        <p:nvSpPr>
          <p:cNvPr id="683015" name="Text Box 7"/>
          <p:cNvSpPr txBox="1">
            <a:spLocks noChangeArrowheads="1"/>
          </p:cNvSpPr>
          <p:nvPr/>
        </p:nvSpPr>
        <p:spPr bwMode="auto">
          <a:xfrm>
            <a:off x="1066800" y="5562600"/>
            <a:ext cx="7467600" cy="762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A block diagram of a hardwired control unit is shown on the following slide.</a:t>
            </a:r>
          </a:p>
        </p:txBody>
      </p:sp>
      <p:sp>
        <p:nvSpPr>
          <p:cNvPr id="10" name="Rectangle 7">
            <a:extLst>
              <a:ext uri="{FF2B5EF4-FFF2-40B4-BE49-F238E27FC236}">
                <a16:creationId xmlns:a16="http://schemas.microsoft.com/office/drawing/2014/main" id="{FF92894B-A402-3B48-A8B4-B47E382EDFFB}"/>
              </a:ext>
            </a:extLst>
          </p:cNvPr>
          <p:cNvSpPr txBox="1">
            <a:spLocks noChangeArrowheads="1"/>
          </p:cNvSpPr>
          <p:nvPr/>
        </p:nvSpPr>
        <p:spPr bwMode="auto">
          <a:xfrm>
            <a:off x="838200" y="533400"/>
            <a:ext cx="7772400" cy="121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7500" lnSpcReduction="1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(10 of 21)</a:t>
            </a:r>
          </a:p>
        </p:txBody>
      </p:sp>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p:txBody>
          <a:bodyPr>
            <a:normAutofit fontScale="90000"/>
          </a:bodyPr>
          <a:lstStyle/>
          <a:p>
            <a:br>
              <a:rPr lang="en-US" altLang="en-US" dirty="0"/>
            </a:br>
            <a:endParaRPr lang="en-US" altLang="en-US" dirty="0"/>
          </a:p>
        </p:txBody>
      </p:sp>
      <p:sp>
        <p:nvSpPr>
          <p:cNvPr id="12" name="Rectangle 7">
            <a:extLst>
              <a:ext uri="{FF2B5EF4-FFF2-40B4-BE49-F238E27FC236}">
                <a16:creationId xmlns:a16="http://schemas.microsoft.com/office/drawing/2014/main" id="{CD135F76-51FB-2447-957B-390BDBD3533F}"/>
              </a:ext>
            </a:extLst>
          </p:cNvPr>
          <p:cNvSpPr txBox="1">
            <a:spLocks noChangeArrowheads="1"/>
          </p:cNvSpPr>
          <p:nvPr/>
        </p:nvSpPr>
        <p:spPr bwMode="auto">
          <a:xfrm>
            <a:off x="838200" y="533400"/>
            <a:ext cx="7772400" cy="121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7500" lnSpcReduction="1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(11 of 21)</a:t>
            </a:r>
          </a:p>
        </p:txBody>
      </p:sp>
      <p:pic>
        <p:nvPicPr>
          <p:cNvPr id="3" name="Picture 2">
            <a:extLst>
              <a:ext uri="{FF2B5EF4-FFF2-40B4-BE49-F238E27FC236}">
                <a16:creationId xmlns:a16="http://schemas.microsoft.com/office/drawing/2014/main" id="{EBCE3269-F82E-FC45-9610-3CEF877E9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057400"/>
            <a:ext cx="4953000" cy="392551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6" name="Rectangle 8"/>
          <p:cNvSpPr>
            <a:spLocks noGrp="1" noChangeArrowheads="1"/>
          </p:cNvSpPr>
          <p:nvPr>
            <p:ph idx="1"/>
          </p:nvPr>
        </p:nvSpPr>
        <p:spPr/>
        <p:txBody>
          <a:bodyPr/>
          <a:lstStyle/>
          <a:p>
            <a:r>
              <a:rPr lang="en-US" altLang="en-US" dirty="0"/>
              <a:t>MARIE's instruction decoder. (Partial.)</a:t>
            </a:r>
          </a:p>
        </p:txBody>
      </p:sp>
      <p:sp>
        <p:nvSpPr>
          <p:cNvPr id="10" name="Rectangle 7">
            <a:extLst>
              <a:ext uri="{FF2B5EF4-FFF2-40B4-BE49-F238E27FC236}">
                <a16:creationId xmlns:a16="http://schemas.microsoft.com/office/drawing/2014/main" id="{44DF37ED-ED46-0C4E-BF86-46168964985C}"/>
              </a:ext>
            </a:extLst>
          </p:cNvPr>
          <p:cNvSpPr txBox="1">
            <a:spLocks noGrp="1" noChangeArrowheads="1"/>
          </p:cNvSpPr>
          <p:nvPr>
            <p:ph type="title"/>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(12 of 21)</a:t>
            </a:r>
          </a:p>
        </p:txBody>
      </p:sp>
      <p:pic>
        <p:nvPicPr>
          <p:cNvPr id="3" name="Picture 2">
            <a:extLst>
              <a:ext uri="{FF2B5EF4-FFF2-40B4-BE49-F238E27FC236}">
                <a16:creationId xmlns:a16="http://schemas.microsoft.com/office/drawing/2014/main" id="{675A348C-1E91-F14B-B3BA-F5EDEA9D4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2667000"/>
            <a:ext cx="4222750" cy="3385724"/>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idx="1"/>
          </p:nvPr>
        </p:nvSpPr>
        <p:spPr/>
        <p:txBody>
          <a:bodyPr/>
          <a:lstStyle/>
          <a:p>
            <a:r>
              <a:rPr lang="en-US" altLang="en-US" dirty="0"/>
              <a:t>A ring counter that counts from 0 to 5</a:t>
            </a:r>
          </a:p>
        </p:txBody>
      </p:sp>
      <p:sp>
        <p:nvSpPr>
          <p:cNvPr id="8" name="Rectangle 7">
            <a:extLst>
              <a:ext uri="{FF2B5EF4-FFF2-40B4-BE49-F238E27FC236}">
                <a16:creationId xmlns:a16="http://schemas.microsoft.com/office/drawing/2014/main" id="{04B4E1C6-A0DE-0444-89C0-2292C2FD6DEF}"/>
              </a:ext>
            </a:extLst>
          </p:cNvPr>
          <p:cNvSpPr txBox="1">
            <a:spLocks noChangeArrowheads="1"/>
          </p:cNvSpPr>
          <p:nvPr/>
        </p:nvSpPr>
        <p:spPr bwMode="auto">
          <a:xfrm>
            <a:off x="838200" y="533400"/>
            <a:ext cx="7772400" cy="121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7500" lnSpcReduction="1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(13 of 21)</a:t>
            </a:r>
          </a:p>
        </p:txBody>
      </p:sp>
      <p:pic>
        <p:nvPicPr>
          <p:cNvPr id="3" name="Picture 2">
            <a:extLst>
              <a:ext uri="{FF2B5EF4-FFF2-40B4-BE49-F238E27FC236}">
                <a16:creationId xmlns:a16="http://schemas.microsoft.com/office/drawing/2014/main" id="{710168A0-3E52-E041-A27D-D9F54238E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743200"/>
            <a:ext cx="6096000" cy="33655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25" name="Rectangle 9"/>
          <p:cNvSpPr>
            <a:spLocks noGrp="1" noChangeArrowheads="1"/>
          </p:cNvSpPr>
          <p:nvPr>
            <p:ph type="title"/>
          </p:nvPr>
        </p:nvSpPr>
        <p:spPr/>
        <p:txBody>
          <a:bodyPr/>
          <a:lstStyle/>
          <a:p>
            <a:r>
              <a:rPr lang="en-US" altLang="en-US" dirty="0"/>
              <a:t>4.3 The Bus (2 of 5)</a:t>
            </a:r>
          </a:p>
        </p:txBody>
      </p:sp>
      <p:sp>
        <p:nvSpPr>
          <p:cNvPr id="546818" name="Rectangle 2"/>
          <p:cNvSpPr>
            <a:spLocks noGrp="1" noChangeArrowheads="1"/>
          </p:cNvSpPr>
          <p:nvPr>
            <p:ph idx="1"/>
          </p:nvPr>
        </p:nvSpPr>
        <p:spPr/>
        <p:txBody>
          <a:bodyPr>
            <a:normAutofit lnSpcReduction="10000"/>
          </a:bodyPr>
          <a:lstStyle/>
          <a:p>
            <a:r>
              <a:rPr lang="en-US" altLang="en-US" dirty="0"/>
              <a:t>Buses consist of data lines, control lines, and address lines.</a:t>
            </a:r>
          </a:p>
          <a:p>
            <a:r>
              <a:rPr lang="en-US" altLang="en-US" dirty="0"/>
              <a:t>While the data lines convey bits from one device to another, control lines determine the direction of data flow, and when each device can access the bus.</a:t>
            </a:r>
          </a:p>
          <a:p>
            <a:r>
              <a:rPr lang="en-US" altLang="en-US" dirty="0"/>
              <a:t>Address lines determine the location of the source or destination of the data.</a:t>
            </a:r>
          </a:p>
        </p:txBody>
      </p:sp>
      <p:sp>
        <p:nvSpPr>
          <p:cNvPr id="546821" name="Text Box 5"/>
          <p:cNvSpPr txBox="1">
            <a:spLocks noChangeArrowheads="1"/>
          </p:cNvSpPr>
          <p:nvPr/>
        </p:nvSpPr>
        <p:spPr bwMode="auto">
          <a:xfrm>
            <a:off x="1371600" y="5895638"/>
            <a:ext cx="7010400" cy="4308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The next slide shows a model bus configuration. </a:t>
            </a:r>
            <a:endParaRPr lang="en-US" altLang="en-US" sz="2000" dirty="0">
              <a:solidFill>
                <a:srgbClr val="000000"/>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4"/>
          <p:cNvSpPr>
            <a:spLocks noGrp="1" noChangeArrowheads="1"/>
          </p:cNvSpPr>
          <p:nvPr>
            <p:ph idx="1"/>
          </p:nvPr>
        </p:nvSpPr>
        <p:spPr/>
        <p:txBody>
          <a:bodyPr/>
          <a:lstStyle/>
          <a:p>
            <a:r>
              <a:rPr lang="en-US" altLang="en-US" dirty="0"/>
              <a:t>This is the hardwired logic for MARIE’s Add = 0011 instruction.</a:t>
            </a:r>
          </a:p>
        </p:txBody>
      </p:sp>
      <p:sp>
        <p:nvSpPr>
          <p:cNvPr id="8" name="Rectangle 7">
            <a:extLst>
              <a:ext uri="{FF2B5EF4-FFF2-40B4-BE49-F238E27FC236}">
                <a16:creationId xmlns:a16="http://schemas.microsoft.com/office/drawing/2014/main" id="{324B38C7-800F-554D-AE1D-EEEE9D9B57D6}"/>
              </a:ext>
            </a:extLst>
          </p:cNvPr>
          <p:cNvSpPr txBox="1">
            <a:spLocks noGrp="1" noChangeArrowheads="1"/>
          </p:cNvSpPr>
          <p:nvPr>
            <p:ph type="title"/>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(14 of 21)</a:t>
            </a:r>
          </a:p>
        </p:txBody>
      </p:sp>
      <p:pic>
        <p:nvPicPr>
          <p:cNvPr id="3" name="Picture 2">
            <a:extLst>
              <a:ext uri="{FF2B5EF4-FFF2-40B4-BE49-F238E27FC236}">
                <a16:creationId xmlns:a16="http://schemas.microsoft.com/office/drawing/2014/main" id="{DE7FF672-209E-7546-9441-AB75A3330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200400"/>
            <a:ext cx="3278655" cy="2832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9" name="Rectangle 3"/>
          <p:cNvSpPr>
            <a:spLocks noGrp="1" noChangeArrowheads="1"/>
          </p:cNvSpPr>
          <p:nvPr>
            <p:ph idx="1"/>
          </p:nvPr>
        </p:nvSpPr>
        <p:spPr/>
        <p:txBody>
          <a:bodyPr>
            <a:normAutofit fontScale="92500" lnSpcReduction="10000"/>
          </a:bodyPr>
          <a:lstStyle/>
          <a:p>
            <a:r>
              <a:rPr lang="en-US" altLang="en-US" dirty="0"/>
              <a:t>In microprogrammed control, instruction microcode produces control signal changes.</a:t>
            </a:r>
          </a:p>
          <a:p>
            <a:r>
              <a:rPr lang="en-US" altLang="en-US" dirty="0"/>
              <a:t>Machine instructions are the input for a microprogram that converts the 1s and 0s of an instruction into control signals.</a:t>
            </a:r>
          </a:p>
          <a:p>
            <a:r>
              <a:rPr lang="en-US" altLang="en-US" dirty="0"/>
              <a:t>The microprogram is stored in firmware, which is also called the control store.</a:t>
            </a:r>
          </a:p>
          <a:p>
            <a:r>
              <a:rPr lang="en-US" altLang="en-US" dirty="0"/>
              <a:t>A microcode instruction is retrieved during each clock cycle.</a:t>
            </a:r>
          </a:p>
        </p:txBody>
      </p:sp>
      <p:sp>
        <p:nvSpPr>
          <p:cNvPr id="7" name="Rectangle 7">
            <a:extLst>
              <a:ext uri="{FF2B5EF4-FFF2-40B4-BE49-F238E27FC236}">
                <a16:creationId xmlns:a16="http://schemas.microsoft.com/office/drawing/2014/main" id="{EBDF21FA-A3C3-FB43-8770-0A1C0EA0A113}"/>
              </a:ext>
            </a:extLst>
          </p:cNvPr>
          <p:cNvSpPr txBox="1">
            <a:spLocks noGrp="1" noChangeArrowheads="1"/>
          </p:cNvSpPr>
          <p:nvPr>
            <p:ph type="title"/>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(15 of 21)</a:t>
            </a:r>
          </a:p>
        </p:txBody>
      </p:sp>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3" name="Rectangle 3"/>
          <p:cNvSpPr>
            <a:spLocks noGrp="1" noChangeArrowheads="1"/>
          </p:cNvSpPr>
          <p:nvPr>
            <p:ph idx="1"/>
          </p:nvPr>
        </p:nvSpPr>
        <p:spPr/>
        <p:txBody>
          <a:bodyPr/>
          <a:lstStyle/>
          <a:p>
            <a:r>
              <a:rPr lang="en-US" altLang="en-US" dirty="0"/>
              <a:t>This is how a generic microprogrammed control unit might look.</a:t>
            </a:r>
          </a:p>
        </p:txBody>
      </p:sp>
      <p:sp>
        <p:nvSpPr>
          <p:cNvPr id="8" name="Rectangle 7">
            <a:extLst>
              <a:ext uri="{FF2B5EF4-FFF2-40B4-BE49-F238E27FC236}">
                <a16:creationId xmlns:a16="http://schemas.microsoft.com/office/drawing/2014/main" id="{24B5E0A4-A8B4-2C43-BBE3-203466CDB855}"/>
              </a:ext>
            </a:extLst>
          </p:cNvPr>
          <p:cNvSpPr txBox="1">
            <a:spLocks noGrp="1" noChangeArrowheads="1"/>
          </p:cNvSpPr>
          <p:nvPr>
            <p:ph type="title"/>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(16 of 21)</a:t>
            </a:r>
          </a:p>
        </p:txBody>
      </p:sp>
      <p:pic>
        <p:nvPicPr>
          <p:cNvPr id="3" name="Picture 2">
            <a:extLst>
              <a:ext uri="{FF2B5EF4-FFF2-40B4-BE49-F238E27FC236}">
                <a16:creationId xmlns:a16="http://schemas.microsoft.com/office/drawing/2014/main" id="{7E6A443E-0B32-D645-AF30-CD07BE75E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124200"/>
            <a:ext cx="5143500" cy="3086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7"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lnSpcReduction="10000"/>
          </a:bodyPr>
          <a:lstStyle/>
          <a:p>
            <a:pPr>
              <a:spcBef>
                <a:spcPct val="10000"/>
              </a:spcBef>
            </a:pPr>
            <a:r>
              <a:rPr lang="en-US" altLang="en-US" sz="2600" dirty="0"/>
              <a:t>If MARIE were microprogrammed, the microinstruction format might look like this:</a:t>
            </a:r>
          </a:p>
          <a:p>
            <a:pPr>
              <a:spcBef>
                <a:spcPct val="10000"/>
              </a:spcBef>
            </a:pPr>
            <a:endParaRPr lang="en-US" altLang="en-US" sz="2600" dirty="0"/>
          </a:p>
          <a:p>
            <a:pPr>
              <a:spcBef>
                <a:spcPct val="10000"/>
              </a:spcBef>
            </a:pPr>
            <a:endParaRPr lang="en-US" altLang="en-US" sz="2600" dirty="0">
              <a:latin typeface="Arial" charset="0"/>
            </a:endParaRPr>
          </a:p>
          <a:p>
            <a:pPr>
              <a:spcBef>
                <a:spcPct val="10000"/>
              </a:spcBef>
            </a:pPr>
            <a:endParaRPr lang="en-US" altLang="en-US" sz="2600" dirty="0">
              <a:latin typeface="Arial" charset="0"/>
            </a:endParaRPr>
          </a:p>
          <a:p>
            <a:pPr>
              <a:spcBef>
                <a:spcPct val="10000"/>
              </a:spcBef>
            </a:pPr>
            <a:endParaRPr lang="en-US" altLang="en-US" sz="2600" dirty="0">
              <a:latin typeface="Arial" charset="0"/>
            </a:endParaRPr>
          </a:p>
          <a:p>
            <a:pPr>
              <a:spcBef>
                <a:spcPct val="10000"/>
              </a:spcBef>
            </a:pPr>
            <a:r>
              <a:rPr lang="en-US" altLang="en-US" sz="2600" b="1" dirty="0">
                <a:latin typeface="Courier New" pitchFamily="49" charset="0"/>
              </a:rPr>
              <a:t>MicroOp1</a:t>
            </a:r>
            <a:r>
              <a:rPr lang="en-US" altLang="en-US" sz="2600" dirty="0">
                <a:latin typeface="Arial" charset="0"/>
              </a:rPr>
              <a:t> </a:t>
            </a:r>
            <a:r>
              <a:rPr lang="en-US" altLang="en-US" sz="2600" dirty="0"/>
              <a:t>and</a:t>
            </a:r>
            <a:r>
              <a:rPr lang="en-US" altLang="en-US" sz="2600" dirty="0">
                <a:latin typeface="Arial" charset="0"/>
              </a:rPr>
              <a:t> </a:t>
            </a:r>
            <a:r>
              <a:rPr lang="en-US" altLang="en-US" sz="2600" b="1" dirty="0">
                <a:latin typeface="Courier New" pitchFamily="49" charset="0"/>
              </a:rPr>
              <a:t>MicroOp2</a:t>
            </a:r>
            <a:r>
              <a:rPr lang="en-US" altLang="en-US" sz="2600" dirty="0">
                <a:latin typeface="Arial" charset="0"/>
              </a:rPr>
              <a:t> </a:t>
            </a:r>
            <a:r>
              <a:rPr lang="en-US" altLang="en-US" sz="2600" dirty="0"/>
              <a:t>contain binary codes for each instruction.</a:t>
            </a:r>
            <a:r>
              <a:rPr lang="en-US" altLang="en-US" sz="2600" dirty="0">
                <a:latin typeface="Arial" charset="0"/>
              </a:rPr>
              <a:t> </a:t>
            </a:r>
            <a:r>
              <a:rPr lang="en-US" altLang="en-US" sz="2600" b="1" dirty="0">
                <a:latin typeface="Courier New" pitchFamily="49" charset="0"/>
              </a:rPr>
              <a:t>Jump</a:t>
            </a:r>
            <a:r>
              <a:rPr lang="en-US" altLang="en-US" sz="2600" dirty="0">
                <a:latin typeface="Arial" charset="0"/>
              </a:rPr>
              <a:t> </a:t>
            </a:r>
            <a:r>
              <a:rPr lang="en-US" altLang="en-US" sz="2600" dirty="0"/>
              <a:t>is a single bit indicating that the value in the</a:t>
            </a:r>
            <a:r>
              <a:rPr lang="en-US" altLang="en-US" sz="2600" dirty="0">
                <a:latin typeface="Arial" charset="0"/>
              </a:rPr>
              <a:t> </a:t>
            </a:r>
            <a:r>
              <a:rPr lang="en-US" altLang="en-US" sz="2600" b="1" dirty="0">
                <a:latin typeface="Courier New" pitchFamily="49" charset="0"/>
              </a:rPr>
              <a:t>Dest</a:t>
            </a:r>
            <a:r>
              <a:rPr lang="en-US" altLang="en-US" sz="2600" dirty="0">
                <a:latin typeface="Arial" charset="0"/>
              </a:rPr>
              <a:t> </a:t>
            </a:r>
            <a:r>
              <a:rPr lang="en-US" altLang="en-US" sz="2600" dirty="0"/>
              <a:t>field is a valid address and should be placed in the microsequencer.</a:t>
            </a:r>
            <a:endParaRPr lang="en-US" altLang="en-US" sz="2800" dirty="0"/>
          </a:p>
        </p:txBody>
      </p:sp>
      <p:sp>
        <p:nvSpPr>
          <p:cNvPr id="8" name="Rectangle 7">
            <a:extLst>
              <a:ext uri="{FF2B5EF4-FFF2-40B4-BE49-F238E27FC236}">
                <a16:creationId xmlns:a16="http://schemas.microsoft.com/office/drawing/2014/main" id="{A772A8BD-CD16-674C-91B2-884174462538}"/>
              </a:ext>
            </a:extLst>
          </p:cNvPr>
          <p:cNvSpPr txBox="1">
            <a:spLocks noGrp="1" noChangeArrowheads="1"/>
          </p:cNvSpPr>
          <p:nvPr>
            <p:ph type="title"/>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(17 of 21)</a:t>
            </a:r>
          </a:p>
        </p:txBody>
      </p:sp>
      <p:pic>
        <p:nvPicPr>
          <p:cNvPr id="3" name="Picture 2">
            <a:extLst>
              <a:ext uri="{FF2B5EF4-FFF2-40B4-BE49-F238E27FC236}">
                <a16:creationId xmlns:a16="http://schemas.microsoft.com/office/drawing/2014/main" id="{D8ECF5B7-4312-744E-8F41-8180EA513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2819400"/>
            <a:ext cx="5861050" cy="132015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idx="1"/>
          </p:nvPr>
        </p:nvSpPr>
        <p:spPr/>
        <p:txBody>
          <a:bodyPr/>
          <a:lstStyle/>
          <a:p>
            <a:r>
              <a:rPr lang="en-US" altLang="en-US" dirty="0"/>
              <a:t>The table below contains MARIE’s microoperation codes along with the corresponding RTL:</a:t>
            </a:r>
          </a:p>
        </p:txBody>
      </p:sp>
      <p:sp>
        <p:nvSpPr>
          <p:cNvPr id="8" name="Rectangle 7">
            <a:extLst>
              <a:ext uri="{FF2B5EF4-FFF2-40B4-BE49-F238E27FC236}">
                <a16:creationId xmlns:a16="http://schemas.microsoft.com/office/drawing/2014/main" id="{F6EA44BB-6E54-1A43-AF3B-C5BAA1C59FC9}"/>
              </a:ext>
            </a:extLst>
          </p:cNvPr>
          <p:cNvSpPr txBox="1">
            <a:spLocks noGrp="1" noChangeArrowheads="1"/>
          </p:cNvSpPr>
          <p:nvPr>
            <p:ph type="title"/>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(18 of 21)</a:t>
            </a:r>
          </a:p>
        </p:txBody>
      </p:sp>
      <p:pic>
        <p:nvPicPr>
          <p:cNvPr id="3" name="Picture 2">
            <a:extLst>
              <a:ext uri="{FF2B5EF4-FFF2-40B4-BE49-F238E27FC236}">
                <a16:creationId xmlns:a16="http://schemas.microsoft.com/office/drawing/2014/main" id="{678DAAB4-2066-B249-B140-62E9E8509C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200" y="3581400"/>
            <a:ext cx="4285331" cy="2514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idx="1"/>
          </p:nvPr>
        </p:nvSpPr>
        <p:spPr/>
        <p:txBody>
          <a:bodyPr/>
          <a:lstStyle/>
          <a:p>
            <a:r>
              <a:rPr lang="en-US" altLang="en-US" dirty="0"/>
              <a:t>The first nine lines of MARIE’s microprogram are given below (using RTL for clarity):</a:t>
            </a:r>
          </a:p>
        </p:txBody>
      </p:sp>
      <p:sp>
        <p:nvSpPr>
          <p:cNvPr id="8" name="Rectangle 7">
            <a:extLst>
              <a:ext uri="{FF2B5EF4-FFF2-40B4-BE49-F238E27FC236}">
                <a16:creationId xmlns:a16="http://schemas.microsoft.com/office/drawing/2014/main" id="{1BB804FF-1B8D-BA4D-A871-3B73B5E6DB01}"/>
              </a:ext>
            </a:extLst>
          </p:cNvPr>
          <p:cNvSpPr txBox="1">
            <a:spLocks noGrp="1" noChangeArrowheads="1"/>
          </p:cNvSpPr>
          <p:nvPr>
            <p:ph type="title"/>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(19 of 21)</a:t>
            </a:r>
          </a:p>
        </p:txBody>
      </p:sp>
      <p:pic>
        <p:nvPicPr>
          <p:cNvPr id="3" name="Picture 2">
            <a:extLst>
              <a:ext uri="{FF2B5EF4-FFF2-40B4-BE49-F238E27FC236}">
                <a16:creationId xmlns:a16="http://schemas.microsoft.com/office/drawing/2014/main" id="{CB071D50-250B-0644-A1D7-F392CE310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581400"/>
            <a:ext cx="4832350" cy="238581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6" name="Rectangle 6"/>
          <p:cNvSpPr>
            <a:spLocks noGrp="1" noChangeArrowheads="1"/>
          </p:cNvSpPr>
          <p:nvPr>
            <p:ph idx="1"/>
          </p:nvPr>
        </p:nvSpPr>
        <p:spPr/>
        <p:txBody>
          <a:bodyPr/>
          <a:lstStyle/>
          <a:p>
            <a:r>
              <a:rPr lang="en-US" altLang="en-US" dirty="0"/>
              <a:t>The first four lines are the fetch-decode-execute cycle.</a:t>
            </a:r>
          </a:p>
          <a:p>
            <a:r>
              <a:rPr lang="en-US" altLang="en-US" dirty="0"/>
              <a:t>The remaining lines are the beginning of a jump table.</a:t>
            </a:r>
          </a:p>
        </p:txBody>
      </p:sp>
      <p:sp>
        <p:nvSpPr>
          <p:cNvPr id="8" name="Rectangle 7">
            <a:extLst>
              <a:ext uri="{FF2B5EF4-FFF2-40B4-BE49-F238E27FC236}">
                <a16:creationId xmlns:a16="http://schemas.microsoft.com/office/drawing/2014/main" id="{8BB2144D-D3FD-1043-8C2A-7240C0AF552A}"/>
              </a:ext>
            </a:extLst>
          </p:cNvPr>
          <p:cNvSpPr txBox="1">
            <a:spLocks noChangeArrowheads="1"/>
          </p:cNvSpPr>
          <p:nvPr/>
        </p:nvSpPr>
        <p:spPr bwMode="auto">
          <a:xfrm>
            <a:off x="838200" y="533400"/>
            <a:ext cx="7772400" cy="121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7500" lnSpcReduction="1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(20 of 21)</a:t>
            </a:r>
          </a:p>
        </p:txBody>
      </p:sp>
      <p:pic>
        <p:nvPicPr>
          <p:cNvPr id="3" name="Picture 2">
            <a:extLst>
              <a:ext uri="{FF2B5EF4-FFF2-40B4-BE49-F238E27FC236}">
                <a16:creationId xmlns:a16="http://schemas.microsoft.com/office/drawing/2014/main" id="{B32693AD-9A5D-9A40-81D4-1C2C67E4E5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4191000"/>
            <a:ext cx="3841750" cy="190363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idx="1"/>
          </p:nvPr>
        </p:nvSpPr>
        <p:spPr/>
        <p:txBody>
          <a:bodyPr>
            <a:normAutofit fontScale="77500" lnSpcReduction="20000"/>
          </a:bodyPr>
          <a:lstStyle/>
          <a:p>
            <a:r>
              <a:rPr lang="en-US" altLang="en-US" dirty="0"/>
              <a:t>It’s important to remember that a microprogrammed control unit works like a system-in-miniature.</a:t>
            </a:r>
          </a:p>
          <a:p>
            <a:r>
              <a:rPr lang="en-US" altLang="en-US" dirty="0"/>
              <a:t>Microinstructions are fetched, decoded, and executed in the same manner as regular instructions.</a:t>
            </a:r>
          </a:p>
          <a:p>
            <a:r>
              <a:rPr lang="en-US" altLang="en-US" dirty="0"/>
              <a:t>This extra level of instruction interpretation is what makes microprogrammed control slower than hardwired control.</a:t>
            </a:r>
          </a:p>
          <a:p>
            <a:r>
              <a:rPr lang="en-US" altLang="en-US" dirty="0"/>
              <a:t>The advantages of microprogrammed control are that it can support very complicated instructions and only the microprogram needs to be changed if the instruction set changes (or an error is found).</a:t>
            </a:r>
          </a:p>
        </p:txBody>
      </p:sp>
      <p:sp>
        <p:nvSpPr>
          <p:cNvPr id="7" name="Rectangle 7">
            <a:extLst>
              <a:ext uri="{FF2B5EF4-FFF2-40B4-BE49-F238E27FC236}">
                <a16:creationId xmlns:a16="http://schemas.microsoft.com/office/drawing/2014/main" id="{3A769E3A-809A-FB4D-BE3B-94191561C856}"/>
              </a:ext>
            </a:extLst>
          </p:cNvPr>
          <p:cNvSpPr txBox="1">
            <a:spLocks noGrp="1" noChangeArrowheads="1"/>
          </p:cNvSpPr>
          <p:nvPr>
            <p:ph type="title"/>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pPr>
              <a:buNone/>
            </a:pPr>
            <a:r>
              <a:rPr lang="en-US" altLang="en-US" kern="0" dirty="0"/>
              <a:t>4.13 A Discussion on Decoding </a:t>
            </a:r>
            <a:br>
              <a:rPr lang="en-US" altLang="en-US" kern="0" dirty="0"/>
            </a:br>
            <a:r>
              <a:rPr lang="en-US" altLang="en-US" kern="0" dirty="0"/>
              <a:t>(21 of 21)</a:t>
            </a:r>
          </a:p>
        </p:txBody>
      </p:sp>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a:spLocks noGrp="1" noChangeArrowheads="1"/>
          </p:cNvSpPr>
          <p:nvPr>
            <p:ph type="title"/>
          </p:nvPr>
        </p:nvSpPr>
        <p:spPr/>
        <p:txBody>
          <a:bodyPr>
            <a:normAutofit fontScale="90000"/>
          </a:bodyPr>
          <a:lstStyle/>
          <a:p>
            <a:r>
              <a:rPr lang="en-US" altLang="en-US" dirty="0"/>
              <a:t>4.14 Real-World Architectures (1 of 7)</a:t>
            </a:r>
          </a:p>
        </p:txBody>
      </p:sp>
      <p:sp>
        <p:nvSpPr>
          <p:cNvPr id="631811" name="Rectangle 3"/>
          <p:cNvSpPr>
            <a:spLocks noGrp="1" noChangeArrowheads="1"/>
          </p:cNvSpPr>
          <p:nvPr>
            <p:ph idx="1"/>
          </p:nvPr>
        </p:nvSpPr>
        <p:spPr>
          <a:xfrm>
            <a:off x="685800" y="1981200"/>
            <a:ext cx="7772400" cy="4038600"/>
          </a:xfrm>
        </p:spPr>
        <p:txBody>
          <a:bodyPr>
            <a:normAutofit fontScale="85000" lnSpcReduction="10000"/>
          </a:bodyPr>
          <a:lstStyle/>
          <a:p>
            <a:r>
              <a:rPr lang="en-US" altLang="en-US" dirty="0"/>
              <a:t>MARIE shares many features with modern architectures but it is not an accurate depiction of them.</a:t>
            </a:r>
          </a:p>
          <a:p>
            <a:r>
              <a:rPr lang="en-US" altLang="en-US" dirty="0"/>
              <a:t>In the following slides, we briefly examine two machine architectures.  </a:t>
            </a:r>
          </a:p>
          <a:p>
            <a:r>
              <a:rPr lang="en-US" altLang="en-US" dirty="0"/>
              <a:t>We will look at an Intel architecture, which is a CISC machine and MIPS, which is a RISC machine.</a:t>
            </a:r>
          </a:p>
          <a:p>
            <a:pPr lvl="1"/>
            <a:r>
              <a:rPr lang="en-US" altLang="en-US" dirty="0"/>
              <a:t>CISC is an acronym for complex instruction set computer.</a:t>
            </a:r>
          </a:p>
          <a:p>
            <a:pPr lvl="1"/>
            <a:r>
              <a:rPr lang="en-US" altLang="en-US" dirty="0"/>
              <a:t>RISC stands for reduced instruction set computer.</a:t>
            </a:r>
          </a:p>
        </p:txBody>
      </p:sp>
      <p:sp>
        <p:nvSpPr>
          <p:cNvPr id="631812" name="Text Box 4"/>
          <p:cNvSpPr txBox="1">
            <a:spLocks noChangeArrowheads="1"/>
          </p:cNvSpPr>
          <p:nvPr/>
        </p:nvSpPr>
        <p:spPr bwMode="auto">
          <a:xfrm>
            <a:off x="647700" y="5897562"/>
            <a:ext cx="8191500" cy="42703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We delve into the “RISC versus CISC” argument in Chapter 9.</a:t>
            </a:r>
          </a:p>
        </p:txBody>
      </p:sp>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10" name="Rectangle 6"/>
          <p:cNvSpPr>
            <a:spLocks noGrp="1" noChangeArrowheads="1"/>
          </p:cNvSpPr>
          <p:nvPr>
            <p:ph type="title"/>
          </p:nvPr>
        </p:nvSpPr>
        <p:spPr/>
        <p:txBody>
          <a:bodyPr>
            <a:normAutofit fontScale="90000"/>
          </a:bodyPr>
          <a:lstStyle/>
          <a:p>
            <a:r>
              <a:rPr lang="en-US" altLang="en-US" dirty="0"/>
              <a:t>4.14 Real-World Architectures (2 of 7)</a:t>
            </a:r>
          </a:p>
        </p:txBody>
      </p:sp>
      <p:sp>
        <p:nvSpPr>
          <p:cNvPr id="635907" name="Rectangle 3"/>
          <p:cNvSpPr>
            <a:spLocks noGrp="1" noChangeArrowheads="1"/>
          </p:cNvSpPr>
          <p:nvPr>
            <p:ph idx="1"/>
          </p:nvPr>
        </p:nvSpPr>
        <p:spPr>
          <a:xfrm>
            <a:off x="685800" y="1981200"/>
            <a:ext cx="7772400" cy="3810000"/>
          </a:xfrm>
        </p:spPr>
        <p:txBody>
          <a:bodyPr>
            <a:normAutofit fontScale="92500" lnSpcReduction="20000"/>
          </a:bodyPr>
          <a:lstStyle/>
          <a:p>
            <a:r>
              <a:rPr lang="en-US" altLang="en-US" dirty="0"/>
              <a:t>The classic Intel architecture, the 8086, was born in 1979. It is a CISC architecture.</a:t>
            </a:r>
          </a:p>
          <a:p>
            <a:r>
              <a:rPr lang="en-US" altLang="en-US" dirty="0"/>
              <a:t>It was adopted by IBM for its famed PC, which was released in 1981.  </a:t>
            </a:r>
          </a:p>
          <a:p>
            <a:r>
              <a:rPr lang="en-US" altLang="en-US" dirty="0"/>
              <a:t>The 8086 operated on 16-bit data words and supported 20-bit memory addresses.</a:t>
            </a:r>
          </a:p>
          <a:p>
            <a:r>
              <a:rPr lang="en-US" altLang="en-US" dirty="0"/>
              <a:t>Later, to lower costs, the 8-bit 8088 was introduced. Like the 8086, it used 20-bit memory addresses.</a:t>
            </a:r>
          </a:p>
        </p:txBody>
      </p:sp>
      <p:sp>
        <p:nvSpPr>
          <p:cNvPr id="635908" name="Text Box 4"/>
          <p:cNvSpPr txBox="1">
            <a:spLocks noChangeArrowheads="1"/>
          </p:cNvSpPr>
          <p:nvPr/>
        </p:nvSpPr>
        <p:spPr bwMode="auto">
          <a:xfrm>
            <a:off x="838200" y="5819438"/>
            <a:ext cx="7620000" cy="4308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What was the largest memory that the 8086 could address?</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76" name="Rectangle 12"/>
          <p:cNvSpPr>
            <a:spLocks noGrp="1" noChangeArrowheads="1"/>
          </p:cNvSpPr>
          <p:nvPr>
            <p:ph type="title"/>
          </p:nvPr>
        </p:nvSpPr>
        <p:spPr/>
        <p:txBody>
          <a:bodyPr/>
          <a:lstStyle/>
          <a:p>
            <a:r>
              <a:rPr lang="en-US" altLang="en-US" dirty="0"/>
              <a:t>4.3 The Bus (3 of 5)</a:t>
            </a:r>
          </a:p>
        </p:txBody>
      </p:sp>
      <p:pic>
        <p:nvPicPr>
          <p:cNvPr id="3" name="Picture 2">
            <a:extLst>
              <a:ext uri="{FF2B5EF4-FFF2-40B4-BE49-F238E27FC236}">
                <a16:creationId xmlns:a16="http://schemas.microsoft.com/office/drawing/2014/main" id="{6489E428-9EF1-C24F-9DCE-56AEA4BA2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057400"/>
            <a:ext cx="5308600" cy="2971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7" name="Rectangle 5"/>
          <p:cNvSpPr>
            <a:spLocks noGrp="1" noChangeArrowheads="1"/>
          </p:cNvSpPr>
          <p:nvPr>
            <p:ph type="title"/>
          </p:nvPr>
        </p:nvSpPr>
        <p:spPr/>
        <p:txBody>
          <a:bodyPr>
            <a:normAutofit fontScale="90000"/>
          </a:bodyPr>
          <a:lstStyle/>
          <a:p>
            <a:r>
              <a:rPr lang="en-US" altLang="en-US" dirty="0"/>
              <a:t>4.14 Real-World Architectures (3 of 7)</a:t>
            </a:r>
          </a:p>
        </p:txBody>
      </p:sp>
      <p:sp>
        <p:nvSpPr>
          <p:cNvPr id="637955" name="Rectangle 3"/>
          <p:cNvSpPr>
            <a:spLocks noGrp="1" noChangeArrowheads="1"/>
          </p:cNvSpPr>
          <p:nvPr>
            <p:ph idx="1"/>
          </p:nvPr>
        </p:nvSpPr>
        <p:spPr/>
        <p:txBody>
          <a:bodyPr>
            <a:normAutofit fontScale="85000" lnSpcReduction="10000"/>
          </a:bodyPr>
          <a:lstStyle/>
          <a:p>
            <a:r>
              <a:rPr lang="en-US" altLang="en-US" dirty="0"/>
              <a:t>The 8086 had four 16-bit general-purpose registers that could be accessed by the half-word.</a:t>
            </a:r>
          </a:p>
          <a:p>
            <a:r>
              <a:rPr lang="en-US" altLang="en-US" dirty="0"/>
              <a:t>It also had a flags register, an instruction register, and a stack accessed through the values in two other registers, the base pointer and the stack pointer.  </a:t>
            </a:r>
          </a:p>
          <a:p>
            <a:r>
              <a:rPr lang="en-US" altLang="en-US" dirty="0"/>
              <a:t>The 8086 had no built in floating-point processing.</a:t>
            </a:r>
          </a:p>
          <a:p>
            <a:r>
              <a:rPr lang="en-US" altLang="en-US" dirty="0"/>
              <a:t>In 1980, Intel released the 8087 numeric coprocessor, but few users elected to install them because of their high cost.</a:t>
            </a:r>
          </a:p>
        </p:txBody>
      </p:sp>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5" name="Rectangle 5"/>
          <p:cNvSpPr>
            <a:spLocks noGrp="1" noChangeArrowheads="1"/>
          </p:cNvSpPr>
          <p:nvPr>
            <p:ph type="title"/>
          </p:nvPr>
        </p:nvSpPr>
        <p:spPr/>
        <p:txBody>
          <a:bodyPr>
            <a:normAutofit fontScale="90000"/>
          </a:bodyPr>
          <a:lstStyle/>
          <a:p>
            <a:r>
              <a:rPr lang="en-US" altLang="en-US" dirty="0"/>
              <a:t>4.14 Real-World Architectures (4 of 7)</a:t>
            </a:r>
          </a:p>
        </p:txBody>
      </p:sp>
      <p:sp>
        <p:nvSpPr>
          <p:cNvPr id="640003" name="Rectangle 3"/>
          <p:cNvSpPr>
            <a:spLocks noGrp="1" noChangeArrowheads="1"/>
          </p:cNvSpPr>
          <p:nvPr>
            <p:ph idx="1"/>
          </p:nvPr>
        </p:nvSpPr>
        <p:spPr/>
        <p:txBody>
          <a:bodyPr>
            <a:normAutofit fontScale="92500" lnSpcReduction="20000"/>
          </a:bodyPr>
          <a:lstStyle/>
          <a:p>
            <a:r>
              <a:rPr lang="en-US" altLang="en-US" dirty="0"/>
              <a:t>In 1985, Intel introduced the 32-bit 80386.</a:t>
            </a:r>
          </a:p>
          <a:p>
            <a:r>
              <a:rPr lang="en-US" altLang="en-US" dirty="0"/>
              <a:t>It also had no built-in floating-point unit.</a:t>
            </a:r>
          </a:p>
          <a:p>
            <a:r>
              <a:rPr lang="en-US" altLang="en-US" dirty="0"/>
              <a:t>The 80486, introduced in 1989, was an 80386 that had built-in floating-point processing and cache memory.</a:t>
            </a:r>
          </a:p>
          <a:p>
            <a:r>
              <a:rPr lang="en-US" altLang="en-US" dirty="0"/>
              <a:t>The 80386 and 80486 offered downward compatibility with the 8086 and 8088.</a:t>
            </a:r>
          </a:p>
          <a:p>
            <a:r>
              <a:rPr lang="en-US" altLang="en-US" dirty="0"/>
              <a:t>Software written for the smaller-word systems was directed to use the lower 16 bits of the 32-bit registers.</a:t>
            </a:r>
          </a:p>
        </p:txBody>
      </p:sp>
    </p:spTree>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3" name="Rectangle 5"/>
          <p:cNvSpPr>
            <a:spLocks noGrp="1" noChangeArrowheads="1"/>
          </p:cNvSpPr>
          <p:nvPr>
            <p:ph type="title"/>
          </p:nvPr>
        </p:nvSpPr>
        <p:spPr/>
        <p:txBody>
          <a:bodyPr>
            <a:normAutofit fontScale="90000"/>
          </a:bodyPr>
          <a:lstStyle/>
          <a:p>
            <a:r>
              <a:rPr lang="en-US" altLang="en-US" dirty="0"/>
              <a:t>4.14 Real-World Architectures (5 of 7)</a:t>
            </a:r>
          </a:p>
        </p:txBody>
      </p:sp>
      <p:sp>
        <p:nvSpPr>
          <p:cNvPr id="642051" name="Rectangle 3"/>
          <p:cNvSpPr>
            <a:spLocks noGrp="1" noChangeArrowheads="1"/>
          </p:cNvSpPr>
          <p:nvPr>
            <p:ph idx="1"/>
          </p:nvPr>
        </p:nvSpPr>
        <p:spPr/>
        <p:txBody>
          <a:bodyPr>
            <a:normAutofit fontScale="77500" lnSpcReduction="20000"/>
          </a:bodyPr>
          <a:lstStyle/>
          <a:p>
            <a:r>
              <a:rPr lang="en-US" altLang="en-US" dirty="0"/>
              <a:t>Intel’s Pentium 4 introduced a brand new NetBurst architecture.</a:t>
            </a:r>
          </a:p>
          <a:p>
            <a:r>
              <a:rPr lang="en-US" altLang="en-US" dirty="0"/>
              <a:t>Speed enhancing features include:</a:t>
            </a:r>
          </a:p>
          <a:p>
            <a:pPr lvl="1"/>
            <a:r>
              <a:rPr lang="en-US" altLang="en-US" dirty="0"/>
              <a:t>Hyperthreading</a:t>
            </a:r>
          </a:p>
          <a:p>
            <a:pPr lvl="1"/>
            <a:r>
              <a:rPr lang="en-US" altLang="en-US" dirty="0"/>
              <a:t>Hyperpipelining</a:t>
            </a:r>
          </a:p>
          <a:p>
            <a:pPr lvl="1"/>
            <a:r>
              <a:rPr lang="en-US" altLang="en-US" dirty="0"/>
              <a:t>Wider instruction pipeline</a:t>
            </a:r>
          </a:p>
          <a:p>
            <a:pPr lvl="1"/>
            <a:r>
              <a:rPr lang="en-US" altLang="en-US" dirty="0"/>
              <a:t>Execution trace cache (holds decoded instructions for possible reuse) multilevel cache and instruction pipelining.</a:t>
            </a:r>
          </a:p>
          <a:p>
            <a:r>
              <a:rPr lang="en-US" altLang="en-US" dirty="0"/>
              <a:t>Intel, along with many others, is marrying many of the ideas of RISC architectures with microprocessors that are largely CISC.</a:t>
            </a:r>
          </a:p>
        </p:txBody>
      </p:sp>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101" name="Rectangle 5"/>
          <p:cNvSpPr>
            <a:spLocks noGrp="1" noChangeArrowheads="1"/>
          </p:cNvSpPr>
          <p:nvPr>
            <p:ph type="title"/>
          </p:nvPr>
        </p:nvSpPr>
        <p:spPr/>
        <p:txBody>
          <a:bodyPr>
            <a:normAutofit fontScale="90000"/>
          </a:bodyPr>
          <a:lstStyle/>
          <a:p>
            <a:r>
              <a:rPr lang="en-US" altLang="en-US" dirty="0"/>
              <a:t>4.14 Real-World Architectures (6 of 7)</a:t>
            </a:r>
          </a:p>
        </p:txBody>
      </p:sp>
      <p:sp>
        <p:nvSpPr>
          <p:cNvPr id="644099" name="Rectangle 3"/>
          <p:cNvSpPr>
            <a:spLocks noGrp="1" noChangeArrowheads="1"/>
          </p:cNvSpPr>
          <p:nvPr>
            <p:ph idx="1"/>
          </p:nvPr>
        </p:nvSpPr>
        <p:spPr/>
        <p:txBody>
          <a:bodyPr>
            <a:normAutofit fontScale="92500" lnSpcReduction="20000"/>
          </a:bodyPr>
          <a:lstStyle/>
          <a:p>
            <a:r>
              <a:rPr lang="en-US" altLang="en-US" dirty="0"/>
              <a:t>The MIPS family of CPUs has been one of the most successful in its class.</a:t>
            </a:r>
          </a:p>
          <a:p>
            <a:r>
              <a:rPr lang="en-US" altLang="en-US" dirty="0"/>
              <a:t>In 1986 the first MIPS CPU was announced.</a:t>
            </a:r>
          </a:p>
          <a:p>
            <a:r>
              <a:rPr lang="en-US" altLang="en-US" dirty="0"/>
              <a:t>It had a 32-bit word size and could address 4GB of memory.</a:t>
            </a:r>
          </a:p>
          <a:p>
            <a:r>
              <a:rPr lang="en-US" altLang="en-US" dirty="0"/>
              <a:t>Over the years, MIPS processors have been used in general purpose computers as well as in games.</a:t>
            </a:r>
          </a:p>
          <a:p>
            <a:r>
              <a:rPr lang="en-US" altLang="en-US" dirty="0"/>
              <a:t>The MIPS architecture now offers 32- and 64-bit versions.</a:t>
            </a:r>
          </a:p>
        </p:txBody>
      </p:sp>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50" name="Rectangle 6"/>
          <p:cNvSpPr>
            <a:spLocks noGrp="1" noChangeArrowheads="1"/>
          </p:cNvSpPr>
          <p:nvPr>
            <p:ph type="title"/>
          </p:nvPr>
        </p:nvSpPr>
        <p:spPr/>
        <p:txBody>
          <a:bodyPr>
            <a:normAutofit fontScale="90000"/>
          </a:bodyPr>
          <a:lstStyle/>
          <a:p>
            <a:r>
              <a:rPr lang="en-US" altLang="en-US" dirty="0"/>
              <a:t>4.14 Real-World Architectures (7 of 7)</a:t>
            </a:r>
          </a:p>
        </p:txBody>
      </p:sp>
      <p:sp>
        <p:nvSpPr>
          <p:cNvPr id="646147" name="Rectangle 3"/>
          <p:cNvSpPr>
            <a:spLocks noGrp="1" noChangeArrowheads="1"/>
          </p:cNvSpPr>
          <p:nvPr>
            <p:ph idx="1"/>
          </p:nvPr>
        </p:nvSpPr>
        <p:spPr/>
        <p:txBody>
          <a:bodyPr>
            <a:normAutofit fontScale="85000" lnSpcReduction="10000"/>
          </a:bodyPr>
          <a:lstStyle/>
          <a:p>
            <a:r>
              <a:rPr lang="en-US" altLang="en-US" dirty="0"/>
              <a:t>MIPS was one of the first RISC microprocessors.</a:t>
            </a:r>
          </a:p>
          <a:p>
            <a:r>
              <a:rPr lang="en-US" altLang="en-US" dirty="0"/>
              <a:t>The original MIPS architecture had only 55 different instructions, as compared with the 8086 which had over 100.</a:t>
            </a:r>
          </a:p>
          <a:p>
            <a:r>
              <a:rPr lang="en-US" altLang="en-US" dirty="0"/>
              <a:t>MIPS was designed with performance in mind: It is a </a:t>
            </a:r>
            <a:r>
              <a:rPr lang="en-US" altLang="en-US" i="1" dirty="0"/>
              <a:t>load/store </a:t>
            </a:r>
            <a:r>
              <a:rPr lang="en-US" altLang="en-US" dirty="0"/>
              <a:t>architecture, meaning that only the load and store instructions can access memory.</a:t>
            </a:r>
          </a:p>
          <a:p>
            <a:r>
              <a:rPr lang="en-US" altLang="en-US" dirty="0"/>
              <a:t>The large number of registers in the MIPS architecture keeps bus traffic to a minimum. </a:t>
            </a:r>
          </a:p>
        </p:txBody>
      </p:sp>
      <p:sp>
        <p:nvSpPr>
          <p:cNvPr id="646148" name="Text Box 4"/>
          <p:cNvSpPr txBox="1">
            <a:spLocks noChangeArrowheads="1"/>
          </p:cNvSpPr>
          <p:nvPr/>
        </p:nvSpPr>
        <p:spPr bwMode="auto">
          <a:xfrm>
            <a:off x="1828800" y="5819438"/>
            <a:ext cx="5715000" cy="43088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buFontTx/>
              <a:buNone/>
            </a:pPr>
            <a:r>
              <a:rPr lang="en-US" altLang="en-US" sz="2200" dirty="0">
                <a:solidFill>
                  <a:srgbClr val="000000"/>
                </a:solidFill>
                <a:latin typeface="+mj-lt"/>
              </a:rPr>
              <a:t>How does this design affect performance?</a:t>
            </a:r>
          </a:p>
        </p:txBody>
      </p:sp>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title"/>
          </p:nvPr>
        </p:nvSpPr>
        <p:spPr/>
        <p:txBody>
          <a:bodyPr/>
          <a:lstStyle/>
          <a:p>
            <a:r>
              <a:rPr lang="en-US" altLang="en-US" dirty="0"/>
              <a:t>Conclusion (1 of 2)</a:t>
            </a:r>
          </a:p>
        </p:txBody>
      </p:sp>
      <p:sp>
        <p:nvSpPr>
          <p:cNvPr id="514050" name="Rectangle 2"/>
          <p:cNvSpPr>
            <a:spLocks noGrp="1" noChangeArrowheads="1"/>
          </p:cNvSpPr>
          <p:nvPr>
            <p:ph idx="1"/>
          </p:nvPr>
        </p:nvSpPr>
        <p:spPr/>
        <p:txBody>
          <a:bodyPr>
            <a:normAutofit fontScale="92500" lnSpcReduction="10000"/>
          </a:bodyPr>
          <a:lstStyle/>
          <a:p>
            <a:r>
              <a:rPr lang="en-US" altLang="en-US" dirty="0"/>
              <a:t>The major components of a computer system are its control unit, registers, memory, ALU, and data path.</a:t>
            </a:r>
          </a:p>
          <a:p>
            <a:r>
              <a:rPr lang="en-US" altLang="en-US" dirty="0"/>
              <a:t>A built-in clock keeps everything synchronized.</a:t>
            </a:r>
          </a:p>
          <a:p>
            <a:r>
              <a:rPr lang="en-US" altLang="en-US" dirty="0"/>
              <a:t>Control units can be microprogrammed or hardwired.</a:t>
            </a:r>
          </a:p>
          <a:p>
            <a:r>
              <a:rPr lang="en-US" altLang="en-US" dirty="0"/>
              <a:t>Hardwired control units give better performance, while microprogrammed units are more adaptable to changes.</a:t>
            </a:r>
          </a:p>
        </p:txBody>
      </p:sp>
    </p:spTree>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7" name="Rectangle 5"/>
          <p:cNvSpPr>
            <a:spLocks noGrp="1" noChangeArrowheads="1"/>
          </p:cNvSpPr>
          <p:nvPr>
            <p:ph type="title"/>
          </p:nvPr>
        </p:nvSpPr>
        <p:spPr/>
        <p:txBody>
          <a:bodyPr/>
          <a:lstStyle/>
          <a:p>
            <a:r>
              <a:rPr lang="en-US" altLang="en-US" dirty="0"/>
              <a:t>Conclusion (2 of 2)</a:t>
            </a:r>
          </a:p>
        </p:txBody>
      </p:sp>
      <p:sp>
        <p:nvSpPr>
          <p:cNvPr id="648194" name="Rectangle 2"/>
          <p:cNvSpPr>
            <a:spLocks noGrp="1" noChangeArrowheads="1"/>
          </p:cNvSpPr>
          <p:nvPr>
            <p:ph idx="1"/>
          </p:nvPr>
        </p:nvSpPr>
        <p:spPr/>
        <p:txBody>
          <a:bodyPr>
            <a:normAutofit fontScale="92500" lnSpcReduction="10000"/>
          </a:bodyPr>
          <a:lstStyle/>
          <a:p>
            <a:r>
              <a:rPr lang="en-US" altLang="en-US" dirty="0"/>
              <a:t>Computers run programs through iterative fetch-decode-execute cycles.</a:t>
            </a:r>
          </a:p>
          <a:p>
            <a:r>
              <a:rPr lang="en-US" altLang="en-US" dirty="0"/>
              <a:t>Computers can run programs that are in machine language.</a:t>
            </a:r>
          </a:p>
          <a:p>
            <a:r>
              <a:rPr lang="en-US" altLang="en-US" dirty="0"/>
              <a:t>An assembler converts mnemonic code to machine language.</a:t>
            </a:r>
          </a:p>
          <a:p>
            <a:r>
              <a:rPr lang="en-US" altLang="en-US" dirty="0"/>
              <a:t>The Intel architecture is an example of a CISC architecture; MIPS is an example of a RISC architecture.</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15" name="Rectangle 11"/>
          <p:cNvSpPr>
            <a:spLocks noGrp="1" noChangeArrowheads="1"/>
          </p:cNvSpPr>
          <p:nvPr>
            <p:ph type="title"/>
          </p:nvPr>
        </p:nvSpPr>
        <p:spPr/>
        <p:txBody>
          <a:bodyPr/>
          <a:lstStyle/>
          <a:p>
            <a:r>
              <a:rPr lang="en-US" altLang="en-US" dirty="0"/>
              <a:t>4.3 The Bus (4 of 5)</a:t>
            </a:r>
          </a:p>
        </p:txBody>
      </p:sp>
      <p:sp>
        <p:nvSpPr>
          <p:cNvPr id="507908" name="Rectangle 4"/>
          <p:cNvSpPr>
            <a:spLocks noGrp="1" noChangeArrowheads="1"/>
          </p:cNvSpPr>
          <p:nvPr>
            <p:ph idx="1"/>
          </p:nvPr>
        </p:nvSpPr>
        <p:spPr>
          <a:xfrm>
            <a:off x="685800" y="1981200"/>
            <a:ext cx="7772400" cy="2514600"/>
          </a:xfrm>
        </p:spPr>
        <p:txBody>
          <a:bodyPr>
            <a:normAutofit lnSpcReduction="10000"/>
          </a:bodyPr>
          <a:lstStyle/>
          <a:p>
            <a:r>
              <a:rPr lang="en-US" altLang="en-US" dirty="0"/>
              <a:t>A multipoint bus is shown below.</a:t>
            </a:r>
          </a:p>
          <a:p>
            <a:r>
              <a:rPr lang="en-US" altLang="en-US" dirty="0"/>
              <a:t>Because a multipoint bus is a shared resource, access to it is controlled through protocols, which are built into the hardware. </a:t>
            </a:r>
          </a:p>
        </p:txBody>
      </p:sp>
      <p:pic>
        <p:nvPicPr>
          <p:cNvPr id="3" name="Picture 2">
            <a:extLst>
              <a:ext uri="{FF2B5EF4-FFF2-40B4-BE49-F238E27FC236}">
                <a16:creationId xmlns:a16="http://schemas.microsoft.com/office/drawing/2014/main" id="{CAE8A16A-7094-C243-BCE2-4BCB39F59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4343400"/>
            <a:ext cx="3759200" cy="1765370"/>
          </a:xfrm>
          <a:prstGeom prst="rect">
            <a:avLst/>
          </a:prstGeom>
        </p:spPr>
      </p:pic>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ECOA_Mstr.pot">
  <a:themeElements>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OA_Mstr.pot">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Char char="•"/>
          <a:tabLst/>
          <a:defRPr kumimoji="0" lang="en-US" alt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Char char="•"/>
          <a:tabLst/>
          <a:defRPr kumimoji="0" lang="en-US" altLang="en-US" sz="2400" b="0" i="0" u="none" strike="noStrike" cap="none" normalizeH="0" baseline="0" smtClean="0">
            <a:ln>
              <a:noFill/>
            </a:ln>
            <a:solidFill>
              <a:schemeClr val="tx1"/>
            </a:solidFill>
            <a:effectLst/>
            <a:latin typeface="Arial" charset="0"/>
          </a:defRPr>
        </a:defPPr>
      </a:lstStyle>
    </a:lnDef>
  </a:objectDefaults>
  <a:extraClrSchemeLst>
    <a:extraClrScheme>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OA_Mstr.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OA_Mstr.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OA_Mstr.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OA_Mstr.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OA_Mstr.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OA_Mstr.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Office\Templates\ECOA_Mstr.pot</Template>
  <TotalTime>7648</TotalTime>
  <Words>4973</Words>
  <Application>Microsoft Office PowerPoint</Application>
  <PresentationFormat>On-screen Show (4:3)</PresentationFormat>
  <Paragraphs>524</Paragraphs>
  <Slides>86</Slides>
  <Notes>84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Courier New</vt:lpstr>
      <vt:lpstr>Symbol</vt:lpstr>
      <vt:lpstr>Times New Roman</vt:lpstr>
      <vt:lpstr>ECOA_Mstr.pot</vt:lpstr>
      <vt:lpstr>Chapter 4</vt:lpstr>
      <vt:lpstr>Objectives</vt:lpstr>
      <vt:lpstr>4.1 Introduction</vt:lpstr>
      <vt:lpstr>4.2 CPU Basics (1 of 2)</vt:lpstr>
      <vt:lpstr>4.2 CPU Basics (2 of 2)</vt:lpstr>
      <vt:lpstr>4.3 The Bus (1 of 5)</vt:lpstr>
      <vt:lpstr>4.3 The Bus (2 of 5)</vt:lpstr>
      <vt:lpstr>4.3 The Bus (3 of 5)</vt:lpstr>
      <vt:lpstr>4.3 The Bus (4 of 5)</vt:lpstr>
      <vt:lpstr>4.3 The Bus (5 of 5)</vt:lpstr>
      <vt:lpstr>4.4 Clocks (1 of 2)</vt:lpstr>
      <vt:lpstr>4.4 Clocks (2 of 2)</vt:lpstr>
      <vt:lpstr>4.5 The Input/Output Subsystem</vt:lpstr>
      <vt:lpstr>4.6 Memory Organization (1 of 8)</vt:lpstr>
      <vt:lpstr>4.6 Memory Organization (2 of 8)</vt:lpstr>
      <vt:lpstr>4.6 Memory Organization (3 of 8)</vt:lpstr>
      <vt:lpstr>4.6 Memory Organization (4 of 8)</vt:lpstr>
      <vt:lpstr>4.6 Memory Organization (5 of 8)</vt:lpstr>
      <vt:lpstr>4.6 Memory Organization (6 of 8)</vt:lpstr>
      <vt:lpstr>4.6 Memory Organization (7 of 8)</vt:lpstr>
      <vt:lpstr>4.6 Memory Organization (8 of 8)</vt:lpstr>
      <vt:lpstr>4.7 Interrupts</vt:lpstr>
      <vt:lpstr>4.8 MARIE (1 of 14)</vt:lpstr>
      <vt:lpstr>4.8 MARIE (2 of 14)</vt:lpstr>
      <vt:lpstr>4.8 MARIE (3 of 14)</vt:lpstr>
      <vt:lpstr>4.8 MARIE (4 of 14)</vt:lpstr>
      <vt:lpstr>4.8 MARIE (5 of 14)</vt:lpstr>
      <vt:lpstr>4.8 MARIE (6 of 14)</vt:lpstr>
      <vt:lpstr>4.8 MARIE (7 of 14)</vt:lpstr>
      <vt:lpstr>4.8 MARIE (8 of 14)</vt:lpstr>
      <vt:lpstr>4.8 MARIE (9 of 14)</vt:lpstr>
      <vt:lpstr>4.8 MARIE (10 of 14)</vt:lpstr>
      <vt:lpstr>4.8 MARIE (11 of 14)</vt:lpstr>
      <vt:lpstr>4.8 MARIE (12 of 14)</vt:lpstr>
      <vt:lpstr>4.8 MARIE (13 of 14)</vt:lpstr>
      <vt:lpstr>4.8 MARIE (14 of 14)</vt:lpstr>
      <vt:lpstr>4.9 Instruction Processing (1 of 7)</vt:lpstr>
      <vt:lpstr>4.9 Instruction Processing (2 of 7)</vt:lpstr>
      <vt:lpstr>4.9 Instruction Processing (3 of 7)</vt:lpstr>
      <vt:lpstr>4.9 Instruction Processing (4 of 7)</vt:lpstr>
      <vt:lpstr>4.9 Instruction Processing (5 of 7)</vt:lpstr>
      <vt:lpstr>4.9 Instruction Processing (6 of 7)</vt:lpstr>
      <vt:lpstr>4.9 Instruction Processing (7 of 7)</vt:lpstr>
      <vt:lpstr>4.10 A Simple Program (1 of 3)</vt:lpstr>
      <vt:lpstr>4.10 A Simple Program (2 of 3)</vt:lpstr>
      <vt:lpstr>4.10 A Simple Program (3 of 3)</vt:lpstr>
      <vt:lpstr>4.11 A Discussion on Assemblers (1 of 4)</vt:lpstr>
      <vt:lpstr>4.11 A Discussion on Assemblers (2 of 4)</vt:lpstr>
      <vt:lpstr>4.11 A Discussion on Assemblers (3 of 4)</vt:lpstr>
      <vt:lpstr>4.11 A Discussion on Assemblers (4 of 4)</vt:lpstr>
      <vt:lpstr>4.12 Extending Our Instruction Set  (1 of 6)</vt:lpstr>
      <vt:lpstr>4.12 Extending Our Instruction Set  (2 of 6)</vt:lpstr>
      <vt:lpstr>4.12 Extending Our Instruction Set  (3 of 6)</vt:lpstr>
      <vt:lpstr>4.12 Extending Our Instruction Set  (4 of 6)</vt:lpstr>
      <vt:lpstr>4.12 Extending Our Instruction Set  (5 of 6)</vt:lpstr>
      <vt:lpstr>4.12 Extending Our Instruction Set  (6 of 6)</vt:lpstr>
      <vt:lpstr>4.13 A Discussion on Decoding (1 of 21)</vt:lpstr>
      <vt:lpstr>4.13 A Discussion on Decoding (2 of 21)</vt:lpstr>
      <vt:lpstr>4.13 A Discussion on Decoding (3 of 21)</vt:lpstr>
      <vt:lpstr>4.13 A Discussion on Decoding (4 of 21)</vt:lpstr>
      <vt:lpstr>4.13 A Discussion on Decoding (5 of 21)</vt:lpstr>
      <vt:lpstr>4.13 A Discussion on Decoding (6 of 21)</vt:lpstr>
      <vt:lpstr>4.13 A Discussion on Decoding (7 of 21)</vt:lpstr>
      <vt:lpstr>4.13 A Discussion on Decoding (8 of 21)</vt:lpstr>
      <vt:lpstr>4.13 A Discussion on Decoding (9 of 21)</vt:lpstr>
      <vt:lpstr> </vt:lpstr>
      <vt:lpstr> </vt:lpstr>
      <vt:lpstr>4.13 A Discussion on Decoding  (12 of 21)</vt:lpstr>
      <vt:lpstr>PowerPoint Presentation</vt:lpstr>
      <vt:lpstr>4.13 A Discussion on Decoding  (14 of 21)</vt:lpstr>
      <vt:lpstr>4.13 A Discussion on Decoding  (15 of 21)</vt:lpstr>
      <vt:lpstr>4.13 A Discussion on Decoding  (16 of 21)</vt:lpstr>
      <vt:lpstr>4.13 A Discussion on Decoding  (17 of 21)</vt:lpstr>
      <vt:lpstr>4.13 A Discussion on Decoding  (18 of 21)</vt:lpstr>
      <vt:lpstr>4.13 A Discussion on Decoding  (19 of 21)</vt:lpstr>
      <vt:lpstr>PowerPoint Presentation</vt:lpstr>
      <vt:lpstr>4.13 A Discussion on Decoding  (21 of 21)</vt:lpstr>
      <vt:lpstr>4.14 Real-World Architectures (1 of 7)</vt:lpstr>
      <vt:lpstr>4.14 Real-World Architectures (2 of 7)</vt:lpstr>
      <vt:lpstr>4.14 Real-World Architectures (3 of 7)</vt:lpstr>
      <vt:lpstr>4.14 Real-World Architectures (4 of 7)</vt:lpstr>
      <vt:lpstr>4.14 Real-World Architectures (5 of 7)</vt:lpstr>
      <vt:lpstr>4.14 Real-World Architectures (6 of 7)</vt:lpstr>
      <vt:lpstr>4.14 Real-World Architectures (7 of 7)</vt:lpstr>
      <vt:lpstr>Conclusion (1 of 2)</vt:lpstr>
      <vt:lpstr>Conclusion (2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Null &amp; Lobur</dc:creator>
  <cp:lastModifiedBy>Rebecca Feeney</cp:lastModifiedBy>
  <cp:revision>396</cp:revision>
  <dcterms:created xsi:type="dcterms:W3CDTF">2002-11-19T23:57:00Z</dcterms:created>
  <dcterms:modified xsi:type="dcterms:W3CDTF">2018-03-20T20:15:10Z</dcterms:modified>
</cp:coreProperties>
</file>